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1" r:id="rId15"/>
    <p:sldId id="275" r:id="rId16"/>
    <p:sldId id="260" r:id="rId17"/>
    <p:sldId id="273" r:id="rId18"/>
    <p:sldId id="276" r:id="rId19"/>
    <p:sldId id="277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956" autoAdjust="0"/>
  </p:normalViewPr>
  <p:slideViewPr>
    <p:cSldViewPr snapToGrid="0">
      <p:cViewPr varScale="1">
        <p:scale>
          <a:sx n="51" d="100"/>
          <a:sy n="51" d="100"/>
        </p:scale>
        <p:origin x="9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34B50-B858-4263-AC9D-CB966A0E90B1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6F5F0-FFAD-4D52-A90E-2A8904E7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1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19C899-DD35-411B-ADA6-07F6ED6B225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897F91-455D-47AA-BC68-E03F0875D7D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873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899-DD35-411B-ADA6-07F6ED6B225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7F91-455D-47AA-BC68-E03F0875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899-DD35-411B-ADA6-07F6ED6B225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7F91-455D-47AA-BC68-E03F0875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6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899-DD35-411B-ADA6-07F6ED6B225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7F91-455D-47AA-BC68-E03F0875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19C899-DD35-411B-ADA6-07F6ED6B225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897F91-455D-47AA-BC68-E03F0875D7D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8089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899-DD35-411B-ADA6-07F6ED6B225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7F91-455D-47AA-BC68-E03F0875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26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899-DD35-411B-ADA6-07F6ED6B225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7F91-455D-47AA-BC68-E03F0875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966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899-DD35-411B-ADA6-07F6ED6B225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7F91-455D-47AA-BC68-E03F0875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C899-DD35-411B-ADA6-07F6ED6B225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7F91-455D-47AA-BC68-E03F0875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6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819C899-DD35-411B-ADA6-07F6ED6B225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F897F91-455D-47AA-BC68-E03F0875D7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6002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819C899-DD35-411B-ADA6-07F6ED6B225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F897F91-455D-47AA-BC68-E03F0875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1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19C899-DD35-411B-ADA6-07F6ED6B2257}" type="datetimeFigureOut">
              <a:rPr lang="en-US" smtClean="0"/>
              <a:t>30-Jan-19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897F91-455D-47AA-BC68-E03F0875D7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46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36667&amp;picture=sognare-ad-occhi-aperti&amp;jazyk=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A2A0-67B0-42B5-BC6C-42B58B122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Cooperative </a:t>
            </a:r>
            <a:r>
              <a:rPr lang="en-US" dirty="0" err="1"/>
              <a:t>HOusing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ADBF5-3E1C-434D-BCA8-19B3531D89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Challenges &amp; </a:t>
            </a:r>
            <a:r>
              <a:rPr lang="en-US" dirty="0" err="1"/>
              <a:t>LonG</a:t>
            </a:r>
            <a:r>
              <a:rPr lang="en-US" dirty="0"/>
              <a:t> Term </a:t>
            </a:r>
            <a:r>
              <a:rPr lang="en-US" dirty="0" err="1"/>
              <a:t>RewARDS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7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BB401-A1E1-4257-8140-15CA6894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Management Costs:</a:t>
            </a:r>
            <a:br>
              <a:rPr lang="en-US" dirty="0"/>
            </a:br>
            <a:r>
              <a:rPr lang="en-US" dirty="0"/>
              <a:t>WHAT IS </a:t>
            </a:r>
            <a:r>
              <a:rPr lang="en-US" dirty="0" err="1"/>
              <a:t>ThE</a:t>
            </a:r>
            <a:r>
              <a:rPr lang="en-US" dirty="0"/>
              <a:t> COOP PROVIDING?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9F1FA-0663-42BA-9B5E-35ACC94862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Insurance, taxes</a:t>
            </a:r>
          </a:p>
          <a:p>
            <a:r>
              <a:rPr lang="en-US" sz="3600" dirty="0"/>
              <a:t>Maintenance</a:t>
            </a:r>
          </a:p>
          <a:p>
            <a:r>
              <a:rPr lang="en-US" sz="3600" dirty="0"/>
              <a:t>Property Manager</a:t>
            </a:r>
          </a:p>
          <a:p>
            <a:r>
              <a:rPr lang="en-US" sz="3600" dirty="0"/>
              <a:t>Accounting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EBE08-CE01-4384-8944-C41C3B5E32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Supplies</a:t>
            </a:r>
          </a:p>
          <a:p>
            <a:r>
              <a:rPr lang="en-US" sz="3200" dirty="0"/>
              <a:t>Common Space Maintenance</a:t>
            </a:r>
          </a:p>
          <a:p>
            <a:r>
              <a:rPr lang="en-US" sz="3200" dirty="0"/>
              <a:t>Common Lighting &amp; Utilities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8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D497E-7343-496E-A377-D48F9EB2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RESPONSIBLE DEVELOPER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B5D02-79BA-4C09-8212-5906FE46E5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Word of mouth</a:t>
            </a:r>
          </a:p>
          <a:p>
            <a:r>
              <a:rPr lang="en-US" sz="3600" dirty="0"/>
              <a:t>Ask funders, bankers, lawyers.</a:t>
            </a:r>
          </a:p>
          <a:p>
            <a:r>
              <a:rPr lang="en-US" sz="3600" dirty="0"/>
              <a:t>Partnership with a non-profit organization.</a:t>
            </a:r>
          </a:p>
        </p:txBody>
      </p:sp>
      <p:pic>
        <p:nvPicPr>
          <p:cNvPr id="1026" name="Picture 2" descr="Image result for picture of the California Raisins">
            <a:extLst>
              <a:ext uri="{FF2B5EF4-FFF2-40B4-BE49-F238E27FC236}">
                <a16:creationId xmlns:a16="http://schemas.microsoft.com/office/drawing/2014/main" id="{AE30CDFF-7734-447A-AF9B-BC463E2127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30" y="2510725"/>
            <a:ext cx="3882970" cy="300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8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929FA2-8D7E-47AD-930B-497B593F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Bend Mutual Homes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852E89-3321-445B-B430-96AB71260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259483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D02D-22F5-48B3-881E-5E39D7FD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E5FCA-FA08-457E-987A-B08FBA51E2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24 Single Family Homes</a:t>
            </a:r>
          </a:p>
          <a:p>
            <a:pPr marL="0" indent="0">
              <a:buNone/>
            </a:pPr>
            <a:r>
              <a:rPr lang="en-US" sz="3200" dirty="0"/>
              <a:t>    2, 3 and 4 Bedrooms</a:t>
            </a:r>
          </a:p>
          <a:p>
            <a:r>
              <a:rPr lang="en-US" sz="3200" dirty="0"/>
              <a:t>Garages and basements</a:t>
            </a:r>
          </a:p>
          <a:p>
            <a:r>
              <a:rPr lang="en-US" sz="3200" dirty="0"/>
              <a:t>All in the same area. </a:t>
            </a:r>
          </a:p>
          <a:p>
            <a:r>
              <a:rPr lang="en-US" sz="3200" dirty="0"/>
              <a:t> Low and Moderate Income</a:t>
            </a:r>
            <a:r>
              <a:rPr lang="en-US" sz="3600" dirty="0"/>
              <a:t> Families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4F95708-0F82-4C1E-AA93-05405D8EE3F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6771832"/>
              </p:ext>
            </p:extLst>
          </p:nvPr>
        </p:nvGraphicFramePr>
        <p:xfrm>
          <a:off x="6958739" y="2286000"/>
          <a:ext cx="4246535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3886044" imgH="3943142" progId="AcroExch.Document.DC">
                  <p:embed/>
                </p:oleObj>
              </mc:Choice>
              <mc:Fallback>
                <p:oleObj name="Acrobat Document" r:id="rId3" imgW="3886044" imgH="394314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8739" y="2286000"/>
                        <a:ext cx="4246535" cy="361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96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/>
              <a:t>  6 – (2)BR ($228 to $459)</a:t>
            </a:r>
          </a:p>
          <a:p>
            <a:pPr algn="ctr"/>
            <a:r>
              <a:rPr lang="en-US" sz="3600" dirty="0"/>
              <a:t>14 – (3)BR ($228-$526)</a:t>
            </a:r>
          </a:p>
          <a:p>
            <a:pPr algn="ctr"/>
            <a:r>
              <a:rPr lang="en-US" sz="3600" dirty="0"/>
              <a:t>  4 – (4)BR ($249 - $580)</a:t>
            </a:r>
          </a:p>
          <a:p>
            <a:endParaRPr lang="en-US" sz="3600" dirty="0"/>
          </a:p>
          <a:p>
            <a:pPr algn="ctr"/>
            <a:r>
              <a:rPr lang="en-US" sz="3600" dirty="0"/>
              <a:t>Tenants pay utilities</a:t>
            </a:r>
            <a:r>
              <a:rPr lang="en-US" sz="3200" dirty="0"/>
              <a:t>. </a:t>
            </a:r>
          </a:p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44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Lincoln Park Neighborhood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City has demolished at least 10 homes in the area.</a:t>
            </a:r>
          </a:p>
          <a:p>
            <a:r>
              <a:rPr lang="en-US" sz="3200" dirty="0"/>
              <a:t>Possibly 4 more homes demolished in the Blight Elimination Program grant.</a:t>
            </a:r>
          </a:p>
          <a:p>
            <a:r>
              <a:rPr lang="en-US" sz="3200" dirty="0"/>
              <a:t>Lincoln Park Development. LLC owns enough lots for 24 homes plus 6 more lots in process from the tax sale.</a:t>
            </a:r>
          </a:p>
          <a:p>
            <a:r>
              <a:rPr lang="en-US" sz="3200" dirty="0"/>
              <a:t>Held meeting with the neighbors.</a:t>
            </a:r>
          </a:p>
        </p:txBody>
      </p:sp>
    </p:spTree>
    <p:extLst>
      <p:ext uri="{BB962C8B-B14F-4D97-AF65-F5344CB8AC3E}">
        <p14:creationId xmlns:p14="http://schemas.microsoft.com/office/powerpoint/2010/main" val="208929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Low Income Housing Tax Credits $4,326,924</a:t>
            </a:r>
          </a:p>
          <a:p>
            <a:pPr algn="ctr"/>
            <a:r>
              <a:rPr lang="en-US" sz="3200" dirty="0"/>
              <a:t>Federal Home Loan Bank of Indianapolis $400,000</a:t>
            </a:r>
          </a:p>
          <a:p>
            <a:pPr algn="ctr"/>
            <a:r>
              <a:rPr lang="en-US" sz="3200" dirty="0"/>
              <a:t>First Mortgage $150,000</a:t>
            </a:r>
          </a:p>
          <a:p>
            <a:pPr algn="ctr"/>
            <a:r>
              <a:rPr lang="en-US" sz="3200" dirty="0"/>
              <a:t>HOME Funds - $125,000</a:t>
            </a:r>
          </a:p>
          <a:p>
            <a:pPr algn="ctr"/>
            <a:r>
              <a:rPr lang="en-US" sz="3200" dirty="0" err="1"/>
              <a:t>Misc</a:t>
            </a:r>
            <a:r>
              <a:rPr lang="en-US" sz="3200" dirty="0"/>
              <a:t> - $10,917</a:t>
            </a:r>
          </a:p>
        </p:txBody>
      </p:sp>
    </p:spTree>
    <p:extLst>
      <p:ext uri="{BB962C8B-B14F-4D97-AF65-F5344CB8AC3E}">
        <p14:creationId xmlns:p14="http://schemas.microsoft.com/office/powerpoint/2010/main" val="4110791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br>
              <a:rPr lang="en-US" dirty="0"/>
            </a:br>
            <a:r>
              <a:rPr lang="en-US" dirty="0"/>
              <a:t>Income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en-US" sz="3600" dirty="0"/>
          </a:p>
          <a:p>
            <a:pPr algn="ctr"/>
            <a:r>
              <a:rPr lang="en-US" sz="4400" dirty="0"/>
              <a:t>1 person - $26,640</a:t>
            </a:r>
          </a:p>
          <a:p>
            <a:pPr algn="ctr"/>
            <a:r>
              <a:rPr lang="en-US" sz="4400" dirty="0"/>
              <a:t>2 people - $30,420</a:t>
            </a:r>
          </a:p>
          <a:p>
            <a:pPr algn="ctr"/>
            <a:r>
              <a:rPr lang="en-US" sz="4400" dirty="0"/>
              <a:t>4 people - $37,980</a:t>
            </a:r>
          </a:p>
          <a:p>
            <a:pPr algn="ctr"/>
            <a:r>
              <a:rPr lang="en-US" sz="4400" dirty="0"/>
              <a:t>6 people - $44,100</a:t>
            </a:r>
          </a:p>
        </p:txBody>
      </p:sp>
    </p:spTree>
    <p:extLst>
      <p:ext uri="{BB962C8B-B14F-4D97-AF65-F5344CB8AC3E}">
        <p14:creationId xmlns:p14="http://schemas.microsoft.com/office/powerpoint/2010/main" val="388744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CB2E-39B0-4109-8246-A25424CF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2863B-9647-45EA-A904-52CB13F1F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Total Construction Costs - $154,000/ unit</a:t>
            </a:r>
          </a:p>
          <a:p>
            <a:r>
              <a:rPr lang="en-US" sz="3600" dirty="0"/>
              <a:t>$130/</a:t>
            </a:r>
            <a:r>
              <a:rPr lang="en-US" sz="3600" dirty="0" err="1"/>
              <a:t>sq.ft</a:t>
            </a:r>
            <a:endParaRPr lang="en-US" sz="3600" dirty="0"/>
          </a:p>
          <a:p>
            <a:pPr lvl="3"/>
            <a:r>
              <a:rPr lang="en-US" sz="3600" dirty="0"/>
              <a:t>(2)BR – 952 </a:t>
            </a:r>
            <a:r>
              <a:rPr lang="en-US" sz="3600" dirty="0" err="1"/>
              <a:t>sq.ft</a:t>
            </a:r>
            <a:r>
              <a:rPr lang="en-US" sz="3600" dirty="0"/>
              <a:t>.</a:t>
            </a:r>
          </a:p>
          <a:p>
            <a:pPr lvl="3"/>
            <a:r>
              <a:rPr lang="en-US" sz="3600" dirty="0"/>
              <a:t>(3)BR – 1,242 </a:t>
            </a:r>
            <a:r>
              <a:rPr lang="en-US" sz="3600" dirty="0" err="1"/>
              <a:t>sq.ft</a:t>
            </a:r>
            <a:r>
              <a:rPr lang="en-US" sz="3600" dirty="0"/>
              <a:t>.</a:t>
            </a:r>
          </a:p>
          <a:p>
            <a:pPr lvl="3"/>
            <a:r>
              <a:rPr lang="en-US" sz="3600" dirty="0"/>
              <a:t>(4)BR – 1,431 </a:t>
            </a:r>
            <a:r>
              <a:rPr lang="en-US" sz="3600" dirty="0" err="1"/>
              <a:t>sq.ft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920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126-6089-481C-AF10-316D66BC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411CD-BE9C-436D-A3D5-771CA4A8F8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/>
              <a:t>Solar panels</a:t>
            </a:r>
          </a:p>
          <a:p>
            <a:r>
              <a:rPr lang="en-US" sz="4000" dirty="0"/>
              <a:t>Curbs and sidewalks</a:t>
            </a:r>
          </a:p>
          <a:p>
            <a:r>
              <a:rPr lang="en-US" sz="4000" dirty="0"/>
              <a:t>Small park in the neighborhood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608D69-06D6-405E-A6AB-40EEDE6B869B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7180981"/>
              </p:ext>
            </p:extLst>
          </p:nvPr>
        </p:nvGraphicFramePr>
        <p:xfrm>
          <a:off x="6057900" y="1658319"/>
          <a:ext cx="5357813" cy="424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3" imgW="2914429" imgH="2228642" progId="AcroExch.Document.DC">
                  <p:embed/>
                </p:oleObj>
              </mc:Choice>
              <mc:Fallback>
                <p:oleObj name="Acrobat Document" r:id="rId3" imgW="2914429" imgH="222864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7900" y="1658319"/>
                        <a:ext cx="5357813" cy="424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04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7B6F-BC6A-445B-9919-8D0AA696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BackgrouND</a:t>
            </a:r>
            <a:r>
              <a:rPr lang="en-US" dirty="0"/>
              <a:t> CONCEPTUAL FRAMEWORK:  </a:t>
            </a:r>
            <a:r>
              <a:rPr lang="en-US" dirty="0" err="1"/>
              <a:t>PosItive</a:t>
            </a:r>
            <a:r>
              <a:rPr lang="en-US" dirty="0"/>
              <a:t>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AA9BF-8902-4269-B981-E2E371ADF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9188558" cy="36195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Housing for the People</a:t>
            </a:r>
          </a:p>
          <a:p>
            <a:r>
              <a:rPr lang="en-US" sz="4000" dirty="0"/>
              <a:t>Long Term Affordability &amp; Control</a:t>
            </a:r>
          </a:p>
          <a:p>
            <a:r>
              <a:rPr lang="en-US" sz="4000" dirty="0"/>
              <a:t>Residents develop a sense of control and participation.</a:t>
            </a:r>
          </a:p>
          <a:p>
            <a:r>
              <a:rPr lang="en-US" sz="4000" dirty="0"/>
              <a:t>Builds long term community resources.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D421A-1DE0-482A-A163-14D07489DA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9524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7F5F-FDA8-4320-9716-CE19CFD7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Groundbreaking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999C9EE-E593-4C85-A5E1-25D7F2BCFDD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145616"/>
              </p:ext>
            </p:extLst>
          </p:nvPr>
        </p:nvGraphicFramePr>
        <p:xfrm>
          <a:off x="4014788" y="2286000"/>
          <a:ext cx="4651375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3" imgW="5029096" imgH="3886200" progId="AcroExch.Document.DC">
                  <p:embed/>
                </p:oleObj>
              </mc:Choice>
              <mc:Fallback>
                <p:oleObj name="Acrobat Document" r:id="rId3" imgW="5029096" imgH="3886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4788" y="2286000"/>
                        <a:ext cx="4651375" cy="359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12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2027-C517-47AD-B92B-F3AEB5C4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CHALLENGING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EBCBC-8986-40D4-AFD8-EF4B19517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Housing development is an expensive, challenging process.</a:t>
            </a:r>
          </a:p>
          <a:p>
            <a:r>
              <a:rPr lang="en-US" sz="4000" dirty="0"/>
              <a:t>Difficult concept for bankers.</a:t>
            </a:r>
          </a:p>
          <a:p>
            <a:r>
              <a:rPr lang="en-US" sz="4000" dirty="0"/>
              <a:t>Legal machinations required.</a:t>
            </a:r>
          </a:p>
          <a:p>
            <a:r>
              <a:rPr lang="en-US" sz="4000" dirty="0"/>
              <a:t>Breaking new ground is not a good thing.</a:t>
            </a:r>
          </a:p>
        </p:txBody>
      </p:sp>
    </p:spTree>
    <p:extLst>
      <p:ext uri="{BB962C8B-B14F-4D97-AF65-F5344CB8AC3E}">
        <p14:creationId xmlns:p14="http://schemas.microsoft.com/office/powerpoint/2010/main" val="248947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D211-27F6-4990-B1F8-6721359D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5EE51-E19C-4759-9B36-42B98968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49831"/>
            <a:ext cx="10178322" cy="5036949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Conceptualization</a:t>
            </a:r>
          </a:p>
          <a:p>
            <a:r>
              <a:rPr lang="en-US" sz="3600" dirty="0"/>
              <a:t>Investigation (market, funding, building)</a:t>
            </a:r>
          </a:p>
          <a:p>
            <a:r>
              <a:rPr lang="en-US" sz="3600" dirty="0"/>
              <a:t>Finding Money and Architect Costs – </a:t>
            </a:r>
            <a:r>
              <a:rPr lang="en-US" sz="3600" b="1" dirty="0"/>
              <a:t>Details,</a:t>
            </a:r>
            <a:r>
              <a:rPr lang="en-US" sz="3600" dirty="0"/>
              <a:t> Details, Details</a:t>
            </a:r>
          </a:p>
          <a:p>
            <a:r>
              <a:rPr lang="en-US" sz="3600" dirty="0"/>
              <a:t>Buy-In from the city, funders, banks. contractor</a:t>
            </a:r>
          </a:p>
          <a:p>
            <a:r>
              <a:rPr lang="en-US" sz="3600" dirty="0"/>
              <a:t>Button up the details (construction contract, legal documents, architect plans, funding agreements)</a:t>
            </a:r>
          </a:p>
          <a:p>
            <a:r>
              <a:rPr lang="en-US" sz="3600" dirty="0"/>
              <a:t>Execution (construction, lease-up, budget monitoring)</a:t>
            </a:r>
          </a:p>
          <a:p>
            <a:r>
              <a:rPr lang="en-US" sz="3600" dirty="0"/>
              <a:t>Property Management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3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ABB8-D6C5-4571-B16D-2E34A68C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D4864-7B8A-4A2F-ACDF-DF93215BF8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Project Description</a:t>
            </a:r>
          </a:p>
          <a:p>
            <a:r>
              <a:rPr lang="en-US" sz="3200" dirty="0"/>
              <a:t>Market</a:t>
            </a:r>
          </a:p>
          <a:p>
            <a:r>
              <a:rPr lang="en-US" sz="3200" dirty="0"/>
              <a:t>Site</a:t>
            </a:r>
          </a:p>
          <a:p>
            <a:r>
              <a:rPr lang="en-US" sz="3200" dirty="0"/>
              <a:t>Building: Site Control</a:t>
            </a:r>
          </a:p>
          <a:p>
            <a:r>
              <a:rPr lang="en-US" sz="3200" dirty="0"/>
              <a:t>Funding Sources</a:t>
            </a:r>
          </a:p>
        </p:txBody>
      </p:sp>
      <p:pic>
        <p:nvPicPr>
          <p:cNvPr id="6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C34DED-ABF9-4F43-A668-8B96629C8A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9819" y="1874517"/>
            <a:ext cx="4601950" cy="3484763"/>
          </a:xfrm>
        </p:spPr>
      </p:pic>
    </p:spTree>
    <p:extLst>
      <p:ext uri="{BB962C8B-B14F-4D97-AF65-F5344CB8AC3E}">
        <p14:creationId xmlns:p14="http://schemas.microsoft.com/office/powerpoint/2010/main" val="399038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36E7F-6F3C-465F-BEE9-C077FEEC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722D1-28E7-42B9-BF7A-F7155FF9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Finding Your Team</a:t>
            </a:r>
          </a:p>
          <a:p>
            <a:r>
              <a:rPr lang="en-US" dirty="0"/>
              <a:t>Developers that is open to cooperatives</a:t>
            </a:r>
          </a:p>
          <a:p>
            <a:r>
              <a:rPr lang="en-US" dirty="0"/>
              <a:t>Architect</a:t>
            </a:r>
          </a:p>
          <a:p>
            <a:r>
              <a:rPr lang="en-US" dirty="0"/>
              <a:t>Property Manager </a:t>
            </a:r>
          </a:p>
          <a:p>
            <a:r>
              <a:rPr lang="en-US" dirty="0"/>
              <a:t>Lawyer</a:t>
            </a:r>
          </a:p>
          <a:p>
            <a:r>
              <a:rPr lang="en-US" dirty="0"/>
              <a:t>Banker</a:t>
            </a:r>
          </a:p>
          <a:p>
            <a:r>
              <a:rPr lang="en-US" dirty="0"/>
              <a:t>Visionary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20E37-7FC4-4D6D-8DC0-689EBF033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83" y="1741337"/>
            <a:ext cx="3089065" cy="416416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14669-4D04-46E3-BE53-05D1D401A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5125" y="1741337"/>
            <a:ext cx="3471823" cy="41641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7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5C1A-810D-4253-8A75-0EE839E6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FundiNg</a:t>
            </a:r>
            <a:r>
              <a:rPr lang="en-US" dirty="0"/>
              <a:t> Sources:</a:t>
            </a:r>
            <a:br>
              <a:rPr lang="en-US" dirty="0"/>
            </a:br>
            <a:r>
              <a:rPr lang="en-US" dirty="0"/>
              <a:t>    Market Rate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5BDAD-D57B-4C0F-AF04-963D6F9D6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Banks</a:t>
            </a:r>
          </a:p>
          <a:p>
            <a:r>
              <a:rPr lang="en-US" sz="3600" dirty="0"/>
              <a:t>Share Loans</a:t>
            </a:r>
          </a:p>
          <a:p>
            <a:r>
              <a:rPr lang="en-US" sz="3600" dirty="0"/>
              <a:t>Owner Down payments</a:t>
            </a:r>
          </a:p>
          <a:p>
            <a:r>
              <a:rPr lang="en-US" sz="3600" dirty="0"/>
              <a:t>National Cooperative Bank (65% loan to value)</a:t>
            </a:r>
          </a:p>
          <a:p>
            <a:r>
              <a:rPr lang="en-US" sz="3600" dirty="0"/>
              <a:t>Local Credit Unions</a:t>
            </a:r>
          </a:p>
        </p:txBody>
      </p:sp>
    </p:spTree>
    <p:extLst>
      <p:ext uri="{BB962C8B-B14F-4D97-AF65-F5344CB8AC3E}">
        <p14:creationId xmlns:p14="http://schemas.microsoft.com/office/powerpoint/2010/main" val="418178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5CEB-13F1-42EF-8730-4AE3893D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FundiNg</a:t>
            </a:r>
            <a:r>
              <a:rPr lang="en-US" dirty="0"/>
              <a:t> Sources for affordable Housing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7FAFF-4F45-4763-9069-A9D036205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800" dirty="0"/>
              <a:t>Low Income Housing Tax Credits (oversubscribed)</a:t>
            </a:r>
          </a:p>
          <a:p>
            <a:r>
              <a:rPr lang="en-US" sz="5800" dirty="0"/>
              <a:t>Local HOME/CDBG funds</a:t>
            </a:r>
          </a:p>
          <a:p>
            <a:r>
              <a:rPr lang="en-US" sz="5800" dirty="0"/>
              <a:t>Other local sources (TIF, Tax Abatement, Civil City funds)</a:t>
            </a:r>
          </a:p>
          <a:p>
            <a:r>
              <a:rPr lang="en-US" sz="5800" dirty="0"/>
              <a:t>Donated Land</a:t>
            </a:r>
          </a:p>
          <a:p>
            <a:r>
              <a:rPr lang="en-US" sz="5800" dirty="0"/>
              <a:t>Indiana Housing &amp; Community Development Authority  Development Fund Loan</a:t>
            </a:r>
          </a:p>
          <a:p>
            <a:r>
              <a:rPr lang="en-US" sz="5800" dirty="0"/>
              <a:t>Conventional bank loans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0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0A6D-D1C7-4A41-8C9D-27F94249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SERVICE COVERAGE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FA33E-2742-492A-B866-9D424E29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8835"/>
            <a:ext cx="10178322" cy="4360758"/>
          </a:xfrm>
        </p:spPr>
        <p:txBody>
          <a:bodyPr>
            <a:noAutofit/>
          </a:bodyPr>
          <a:lstStyle/>
          <a:p>
            <a:r>
              <a:rPr lang="en-US" sz="3600" dirty="0"/>
              <a:t>1)  Loan To Value Ratio:</a:t>
            </a:r>
          </a:p>
          <a:p>
            <a:pPr marL="0" indent="0">
              <a:buNone/>
            </a:pPr>
            <a:r>
              <a:rPr lang="en-US" sz="3600" dirty="0"/>
              <a:t>           (Loan Amount/Appraised Value)</a:t>
            </a:r>
          </a:p>
          <a:p>
            <a:pPr marL="0" indent="0">
              <a:buNone/>
            </a:pPr>
            <a:r>
              <a:rPr lang="en-US" sz="3600" dirty="0"/>
              <a:t> 2)   Debt Service Coverage Ratio</a:t>
            </a:r>
          </a:p>
          <a:p>
            <a:pPr marL="0" indent="0">
              <a:buNone/>
            </a:pPr>
            <a:r>
              <a:rPr lang="en-US" sz="3600" dirty="0"/>
              <a:t>     (Money left after expenses/debt service amount)</a:t>
            </a:r>
          </a:p>
          <a:p>
            <a:pPr marL="0" indent="0">
              <a:buNone/>
            </a:pPr>
            <a:r>
              <a:rPr lang="en-US" sz="3600" dirty="0"/>
              <a:t>      Should be 1.15 or higher</a:t>
            </a:r>
          </a:p>
          <a:p>
            <a:pPr marL="0" indent="0">
              <a:buNone/>
            </a:pPr>
            <a:r>
              <a:rPr lang="en-US" sz="3600" dirty="0"/>
              <a:t>3)   Net Worth &amp; Guarantees </a:t>
            </a:r>
          </a:p>
        </p:txBody>
      </p:sp>
    </p:spTree>
    <p:extLst>
      <p:ext uri="{BB962C8B-B14F-4D97-AF65-F5344CB8AC3E}">
        <p14:creationId xmlns:p14="http://schemas.microsoft.com/office/powerpoint/2010/main" val="389001071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</TotalTime>
  <Words>523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Impact</vt:lpstr>
      <vt:lpstr>Badge</vt:lpstr>
      <vt:lpstr>Acrobat Document</vt:lpstr>
      <vt:lpstr>Developing Cooperative HOusing</vt:lpstr>
      <vt:lpstr>BackgrouND CONCEPTUAL FRAMEWORK:  PosItive Factors</vt:lpstr>
      <vt:lpstr>BACKGROUND: CHALLENGING FACTORS</vt:lpstr>
      <vt:lpstr>DEVELOPMENT PROCESS</vt:lpstr>
      <vt:lpstr>CONCEPTUAL STAGE</vt:lpstr>
      <vt:lpstr>Teamwork</vt:lpstr>
      <vt:lpstr>FundiNg Sources:     Market Rate units</vt:lpstr>
      <vt:lpstr>FundiNg Sources for affordable Housing </vt:lpstr>
      <vt:lpstr>DEBT SERVICE COVERAGE </vt:lpstr>
      <vt:lpstr>Property Management Costs: WHAT IS ThE COOP PROVIDING?</vt:lpstr>
      <vt:lpstr>FINDING A RESPONSIBLE DEVELOPER </vt:lpstr>
      <vt:lpstr>South Bend Mutual Homes</vt:lpstr>
      <vt:lpstr>Project Features</vt:lpstr>
      <vt:lpstr>Market Mix</vt:lpstr>
      <vt:lpstr>Lincoln Park Neighborhood </vt:lpstr>
      <vt:lpstr>Funding Sources </vt:lpstr>
      <vt:lpstr>MAXIMUM  Income Limits</vt:lpstr>
      <vt:lpstr>CONSTRUCTION </vt:lpstr>
      <vt:lpstr>Add-Ons</vt:lpstr>
      <vt:lpstr>Groundbreaking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Cooperative HOusing</dc:title>
  <dc:creator>Anne Mannix</dc:creator>
  <cp:lastModifiedBy>Carey W Craig</cp:lastModifiedBy>
  <cp:revision>16</cp:revision>
  <dcterms:created xsi:type="dcterms:W3CDTF">2019-01-28T16:35:30Z</dcterms:created>
  <dcterms:modified xsi:type="dcterms:W3CDTF">2019-01-30T14:22:22Z</dcterms:modified>
</cp:coreProperties>
</file>