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4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Lst>
  <p:sldSz cx="12192000" cy="6858000"/>
  <p:notesSz cx="6858000" cy="9144000"/>
  <p:embeddedFontLst>
    <p:embeddedFont>
      <p:font typeface="Questrial" panose="020B0604020202020204" charset="0"/>
      <p:regular r:id="rId47"/>
    </p:embeddedFont>
    <p:embeddedFont>
      <p:font typeface="Calibri" panose="020F0502020204030204" pitchFamily="34" charset="0"/>
      <p:regular r:id="rId48"/>
      <p:bold r:id="rId49"/>
      <p:italic r:id="rId50"/>
      <p:boldItalic r:id="rId51"/>
    </p:embeddedFont>
    <p:embeddedFont>
      <p:font typeface="Helvetica Neue" panose="020B0604020202020204"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72DF38C-6829-405C-95C7-BDD80856D6B3}">
  <a:tblStyle styleId="{272DF38C-6829-405C-95C7-BDD80856D6B3}"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65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7.fntdata"/><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2.fntdata"/><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3.fntdata"/><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44b74f9e53_0_1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5" name="Google Shape;165;g44b74f9e53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44b74f9e53_6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44b74f9e53_6_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Arts makes up 2.6 of the labor force. </a:t>
            </a:r>
            <a:endParaRPr/>
          </a:p>
          <a:p>
            <a:pPr marL="0" lvl="0" indent="0" algn="l" rtl="0">
              <a:spcBef>
                <a:spcPts val="0"/>
              </a:spcBef>
              <a:spcAft>
                <a:spcPts val="0"/>
              </a:spcAft>
              <a:buNone/>
            </a:pPr>
            <a:endParaRPr/>
          </a:p>
        </p:txBody>
      </p:sp>
      <p:sp>
        <p:nvSpPr>
          <p:cNvPr id="232" name="Google Shape;232;g44b74f9e53_6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44b74f9e53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44b74f9e53_0_1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Over 190 cultural assets in the 60 block area. Increase of service/restaurants/bars</a:t>
            </a:r>
            <a:endParaRPr/>
          </a:p>
          <a:p>
            <a:pPr marL="0" lvl="0" indent="0" algn="l" rtl="0">
              <a:spcBef>
                <a:spcPts val="0"/>
              </a:spcBef>
              <a:spcAft>
                <a:spcPts val="0"/>
              </a:spcAft>
              <a:buNone/>
            </a:pPr>
            <a:endParaRPr/>
          </a:p>
        </p:txBody>
      </p:sp>
      <p:sp>
        <p:nvSpPr>
          <p:cNvPr id="240" name="Google Shape;240;g44b74f9e53_0_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45548b9266_0_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45548b9266_0_12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Parks - Around 18,000 plus staff time, donations and certain artist  fees</a:t>
            </a:r>
            <a:endParaRPr/>
          </a:p>
        </p:txBody>
      </p:sp>
      <p:sp>
        <p:nvSpPr>
          <p:cNvPr id="246" name="Google Shape;246;g45548b9266_0_1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45548b9266_0_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45548b9266_0_11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50,000 dollars goes to the BCT every year from the City Council budget - BCT Box Office, help subsidize use for local acts. </a:t>
            </a:r>
            <a:endParaRPr/>
          </a:p>
        </p:txBody>
      </p:sp>
      <p:sp>
        <p:nvSpPr>
          <p:cNvPr id="253" name="Google Shape;253;g45548b9266_0_1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4457858c39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4457858c39_0_2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9" name="Google Shape;259;g4457858c39_0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4457858c39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4457858c39_0_1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7" name="Google Shape;267;g4457858c39_0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44b74f9e53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44b74f9e53_0_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Lotus Education and </a:t>
            </a:r>
            <a:r>
              <a:rPr lang="en" sz="1000">
                <a:solidFill>
                  <a:srgbClr val="747474"/>
                </a:solidFill>
                <a:highlight>
                  <a:srgbClr val="FFFFFF"/>
                </a:highlight>
                <a:latin typeface="Arial"/>
                <a:ea typeface="Arial"/>
                <a:cs typeface="Arial"/>
                <a:sym typeface="Arial"/>
              </a:rPr>
              <a:t>Arts </a:t>
            </a:r>
            <a:r>
              <a:rPr lang="en"/>
              <a:t>Foundation recently rennovated the former fire station which was sold to Lotus for 1. Will open it’s doors with a kickoff benefit on </a:t>
            </a:r>
            <a:r>
              <a:rPr lang="en" sz="1000">
                <a:solidFill>
                  <a:srgbClr val="747474"/>
                </a:solidFill>
                <a:highlight>
                  <a:srgbClr val="FFFFFF"/>
                </a:highlight>
                <a:latin typeface="Arial"/>
                <a:ea typeface="Arial"/>
                <a:cs typeface="Arial"/>
                <a:sym typeface="Arial"/>
              </a:rPr>
              <a:t> Saturday, November 3. </a:t>
            </a:r>
            <a:endParaRPr/>
          </a:p>
        </p:txBody>
      </p:sp>
      <p:sp>
        <p:nvSpPr>
          <p:cNvPr id="275" name="Google Shape;275;g44b74f9e53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44b74f9e53_0_2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44b74f9e53_0_21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60000"/>
              </a:lnSpc>
              <a:spcBef>
                <a:spcPts val="0"/>
              </a:spcBef>
              <a:spcAft>
                <a:spcPts val="0"/>
              </a:spcAft>
              <a:buClr>
                <a:schemeClr val="dk1"/>
              </a:buClr>
              <a:buSzPts val="1100"/>
              <a:buFont typeface="Arial"/>
              <a:buNone/>
            </a:pPr>
            <a:endParaRPr sz="1000">
              <a:solidFill>
                <a:srgbClr val="555555"/>
              </a:solidFill>
              <a:latin typeface="Arial"/>
              <a:ea typeface="Arial"/>
              <a:cs typeface="Arial"/>
              <a:sym typeface="Arial"/>
            </a:endParaRPr>
          </a:p>
          <a:p>
            <a:pPr marL="0" lvl="0" indent="0" algn="l" rtl="0">
              <a:spcBef>
                <a:spcPts val="800"/>
              </a:spcBef>
              <a:spcAft>
                <a:spcPts val="0"/>
              </a:spcAft>
              <a:buNone/>
            </a:pPr>
            <a:endParaRPr/>
          </a:p>
        </p:txBody>
      </p:sp>
      <p:sp>
        <p:nvSpPr>
          <p:cNvPr id="281" name="Google Shape;281;g44b74f9e53_0_2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4457858c3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4457858c39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With or without festival is happening when need to make sure we have beautiful space in our community from the neighborhood to the downtown. </a:t>
            </a:r>
            <a:endParaRPr/>
          </a:p>
        </p:txBody>
      </p:sp>
      <p:sp>
        <p:nvSpPr>
          <p:cNvPr id="287" name="Google Shape;287;g4457858c39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4540ce903f_0_5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100">
                <a:latin typeface="Arial"/>
                <a:ea typeface="Arial"/>
                <a:cs typeface="Arial"/>
                <a:sym typeface="Arial"/>
              </a:rPr>
              <a:t>We’re encouraging and supporting public projects in every neighborhood and identifying City-owned properties, parcels and overlooked infrastructure that could support artistic and cultural expression. Street medians, underpasses, traffic calming devices and, more recently, the street itself, can become platforms for our community to express and celebrate themselves. </a:t>
            </a:r>
            <a:endParaRPr/>
          </a:p>
        </p:txBody>
      </p:sp>
      <p:sp>
        <p:nvSpPr>
          <p:cNvPr id="294" name="Google Shape;294;g4540ce903f_0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45a16db0a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45a16db0ad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3" name="Google Shape;173;g45a16db0ad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44b74f9e53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44b74f9e53_2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Averages 6,000 users in peak seasons. </a:t>
            </a:r>
            <a:endParaRPr/>
          </a:p>
        </p:txBody>
      </p:sp>
      <p:sp>
        <p:nvSpPr>
          <p:cNvPr id="301" name="Google Shape;301;g44b74f9e53_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44b74f9e53_2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44b74f9e53_2_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
        <p:nvSpPr>
          <p:cNvPr id="310" name="Google Shape;310;g44b74f9e53_2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4540ce903f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4540ce903f_0_2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Resulting in over 30,000 sq ft of new murals in the community. </a:t>
            </a:r>
            <a:endParaRPr/>
          </a:p>
          <a:p>
            <a:pPr marL="0" lvl="0" indent="0" algn="l" rtl="0">
              <a:spcBef>
                <a:spcPts val="0"/>
              </a:spcBef>
              <a:spcAft>
                <a:spcPts val="0"/>
              </a:spcAft>
              <a:buNone/>
            </a:pPr>
            <a:endParaRPr/>
          </a:p>
          <a:p>
            <a:pPr marL="0" lvl="0" indent="0" algn="l" rtl="0">
              <a:spcBef>
                <a:spcPts val="0"/>
              </a:spcBef>
              <a:spcAft>
                <a:spcPts val="0"/>
              </a:spcAft>
              <a:buNone/>
            </a:pPr>
            <a:r>
              <a:rPr lang="en"/>
              <a:t>All of these projects have come out of RFQ process</a:t>
            </a:r>
            <a:endParaRPr/>
          </a:p>
          <a:p>
            <a:pPr marL="0" lvl="0" indent="0" algn="l" rtl="0">
              <a:spcBef>
                <a:spcPts val="0"/>
              </a:spcBef>
              <a:spcAft>
                <a:spcPts val="0"/>
              </a:spcAft>
              <a:buNone/>
            </a:pPr>
            <a:endParaRPr/>
          </a:p>
        </p:txBody>
      </p:sp>
      <p:sp>
        <p:nvSpPr>
          <p:cNvPr id="317" name="Google Shape;317;g4540ce903f_0_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4457858c39_1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4457858c39_1_1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need to have more strategic efforts to encourage artist of color. </a:t>
            </a:r>
            <a:endParaRPr/>
          </a:p>
        </p:txBody>
      </p:sp>
      <p:sp>
        <p:nvSpPr>
          <p:cNvPr id="324" name="Google Shape;324;g4457858c39_1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4551666945_4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4551666945_4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a:latin typeface="Arial"/>
                <a:ea typeface="Arial"/>
                <a:cs typeface="Arial"/>
                <a:sym typeface="Arial"/>
              </a:rPr>
              <a:t>Now pays up to $300. </a:t>
            </a:r>
            <a:endParaRPr sz="180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8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 sz="1800">
                <a:latin typeface="Arial"/>
                <a:ea typeface="Arial"/>
                <a:cs typeface="Arial"/>
                <a:sym typeface="Arial"/>
              </a:rPr>
              <a:t>Combining both material and artist fee into one payment. </a:t>
            </a:r>
            <a:endParaRPr/>
          </a:p>
        </p:txBody>
      </p:sp>
      <p:sp>
        <p:nvSpPr>
          <p:cNvPr id="331" name="Google Shape;331;g4551666945_4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44ca3b9eac_1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44ca3b9eac_1_6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4" name="Google Shape;344;g44ca3b9eac_1_6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44ca3b9eac_1_1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44ca3b9eac_1_18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Marisa Au la ping </a:t>
            </a:r>
            <a:endParaRPr/>
          </a:p>
        </p:txBody>
      </p:sp>
      <p:sp>
        <p:nvSpPr>
          <p:cNvPr id="352" name="Google Shape;352;g44ca3b9eac_1_18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44b74f9e53_6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44b74f9e53_6_1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9" name="Google Shape;359;g44b74f9e53_6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44ca3b9eac_1_1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44ca3b9eac_1_19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7" name="Google Shape;367;g44ca3b9eac_1_19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44ca3b9eac_1_5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3" name="Google Shape;373;g44ca3b9eac_1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45a16db0ad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45a16db0ad_0_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9" name="Google Shape;179;g45a16db0ad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45a16db0ad_0_4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8" name="Google Shape;378;g45a16db0ad_0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45a16db0ad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45a16db0ad_0_5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4" name="Google Shape;384;g45a16db0ad_0_5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45a16db0ad_0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45a16db0ad_0_5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0" name="Google Shape;390;g45a16db0ad_0_5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44b74f9e53_0_2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44b74f9e53_0_23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6" name="Google Shape;396;g44b74f9e53_0_23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45a16db0ad_0_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45a16db0ad_0_7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2" name="Google Shape;402;g45a16db0ad_0_7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45a16db0ad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45a16db0ad_0_2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8" name="Google Shape;408;g45a16db0ad_0_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44ca3b9eac_1_2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44ca3b9eac_1_22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5" name="Google Shape;415;g44ca3b9eac_1_2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44ca3b9eac_1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44ca3b9eac_1_21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1" name="Google Shape;421;g44ca3b9eac_1_2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45548b9266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45548b9266_0_10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7" name="Google Shape;427;g45548b9266_0_10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44b74f9e53_0_2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44b74f9e53_0_24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3" name="Google Shape;433;g44b74f9e53_0_2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45a16db0ad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45a16db0ad_0_1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6" name="Google Shape;186;g45a16db0ad_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4d88000cfc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4d88000cfc_0_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9" name="Google Shape;439;g4d88000cfc_0_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4d88000cfc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4d88000cfc_0_1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6" name="Google Shape;446;g4d88000cfc_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4d88000cfc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4d88000cfc_0_2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5" name="Google Shape;455;g4d88000cfc_0_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455ef74ec5_5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0" name="Google Shape;460;g455ef74ec5_5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4540ce903f_0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4540ce903f_0_5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Mayor Kruzan, Miah Michaelson thanks to - the formation of arts and economic impact/development</a:t>
            </a:r>
            <a:endParaRPr/>
          </a:p>
        </p:txBody>
      </p:sp>
      <p:sp>
        <p:nvSpPr>
          <p:cNvPr id="197" name="Google Shape;197;g4540ce903f_0_5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44ca3b9eac_1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44ca3b9eac_1_3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latin typeface="Arial"/>
                <a:ea typeface="Arial"/>
                <a:cs typeface="Arial"/>
                <a:sym typeface="Arial"/>
              </a:rPr>
              <a:t>Bloomington Entertainment and Arts District encompasses a  60-block area in the downtown “BEAD Seeks to bring the business and creative sectors together to advance commerce and culture, build community and spur economic development. In 2008, the district what subdivided into ten character districts. </a:t>
            </a:r>
            <a:endParaRPr sz="140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4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 sz="1400">
                <a:latin typeface="Arial"/>
                <a:ea typeface="Arial"/>
                <a:cs typeface="Arial"/>
                <a:sym typeface="Arial"/>
              </a:rPr>
              <a:t>Drawing new artists or creating new arts and cultural opportunities was not a primary objective driving BEAD’s decision to attain state designation. Rather, BEAD’s primary reasons to seek state designation was to demonstrate how these cultural and arts assets increase and spur economic activity within the district.</a:t>
            </a:r>
            <a:endParaRPr/>
          </a:p>
        </p:txBody>
      </p:sp>
      <p:sp>
        <p:nvSpPr>
          <p:cNvPr id="204" name="Google Shape;204;g44ca3b9eac_1_3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44ca3b9ea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44ca3b9eac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IAC - oversees the designation of and evaluation of Indiana’s Cultural Districts. The program was implemented to facilitate community and economic and cultural development within communities containing hgih concentrations of arts assets. There are currently 7 cultural districts across the state. The primary goal of the IAC program is to increase community exploration and participation in arts and culture. IAC believes that increased participation in arts and culture revilitizes and stabilizes communities in Indiana. </a:t>
            </a:r>
            <a:endParaRPr/>
          </a:p>
        </p:txBody>
      </p:sp>
      <p:sp>
        <p:nvSpPr>
          <p:cNvPr id="211" name="Google Shape;211;g44ca3b9eac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fe0ddea2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3fe0ddea2d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8" name="Google Shape;218;g3fe0ddea2d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fe0ddea2d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3fe0ddea2d_0_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5" name="Google Shape;225;g3fe0ddea2d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2"/>
          <p:cNvSpPr txBox="1">
            <a:spLocks noGrp="1"/>
          </p:cNvSpPr>
          <p:nvPr>
            <p:ph type="ctrTitle"/>
          </p:nvPr>
        </p:nvSpPr>
        <p:spPr>
          <a:xfrm>
            <a:off x="1524000" y="1122363"/>
            <a:ext cx="9144000" cy="2387700"/>
          </a:xfrm>
          <a:prstGeom prst="rect">
            <a:avLst/>
          </a:prstGeom>
          <a:noFill/>
          <a:ln>
            <a:noFill/>
          </a:ln>
        </p:spPr>
        <p:txBody>
          <a:bodyPr spcFirstLastPara="1" wrap="square" lIns="91425" tIns="91425" rIns="91425" bIns="91425" anchor="b" anchorCtr="0"/>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9" name="Google Shape;19;p2"/>
          <p:cNvSpPr txBox="1">
            <a:spLocks noGrp="1"/>
          </p:cNvSpPr>
          <p:nvPr>
            <p:ph type="subTitle" idx="1"/>
          </p:nvPr>
        </p:nvSpPr>
        <p:spPr>
          <a:xfrm>
            <a:off x="1524000" y="3602038"/>
            <a:ext cx="9144000" cy="1655700"/>
          </a:xfrm>
          <a:prstGeom prst="rect">
            <a:avLst/>
          </a:prstGeom>
          <a:noFill/>
          <a:ln>
            <a:noFill/>
          </a:ln>
        </p:spPr>
        <p:txBody>
          <a:bodyPr spcFirstLastPara="1" wrap="square" lIns="91425" tIns="91425" rIns="91425" bIns="91425" anchor="t" anchorCtr="0"/>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0" name="Google Shape;20;p2"/>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 name="Google Shape;21;p2"/>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 name="Google Shape;22;p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
        <p:cNvGrpSpPr/>
        <p:nvPr/>
      </p:nvGrpSpPr>
      <p:grpSpPr>
        <a:xfrm>
          <a:off x="0" y="0"/>
          <a:ext cx="0" cy="0"/>
          <a:chOff x="0" y="0"/>
          <a:chExt cx="0" cy="0"/>
        </a:xfrm>
      </p:grpSpPr>
      <p:sp>
        <p:nvSpPr>
          <p:cNvPr id="75" name="Google Shape;75;p11"/>
          <p:cNvSpPr txBox="1">
            <a:spLocks noGrp="1"/>
          </p:cNvSpPr>
          <p:nvPr>
            <p:ph type="title"/>
          </p:nvPr>
        </p:nvSpPr>
        <p:spPr>
          <a:xfrm>
            <a:off x="838200" y="365125"/>
            <a:ext cx="105156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6" name="Google Shape;76;p11"/>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Google Shape;77;p11"/>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8" name="Google Shape;78;p11"/>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1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0"/>
        <p:cNvGrpSpPr/>
        <p:nvPr/>
      </p:nvGrpSpPr>
      <p:grpSpPr>
        <a:xfrm>
          <a:off x="0" y="0"/>
          <a:ext cx="0" cy="0"/>
          <a:chOff x="0" y="0"/>
          <a:chExt cx="0" cy="0"/>
        </a:xfrm>
      </p:grpSpPr>
      <p:sp>
        <p:nvSpPr>
          <p:cNvPr id="81" name="Google Shape;81;p12"/>
          <p:cNvSpPr txBox="1">
            <a:spLocks noGrp="1"/>
          </p:cNvSpPr>
          <p:nvPr>
            <p:ph type="title"/>
          </p:nvPr>
        </p:nvSpPr>
        <p:spPr>
          <a:xfrm rot="5400000">
            <a:off x="7133400" y="1956625"/>
            <a:ext cx="5811900" cy="26289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2" name="Google Shape;82;p12"/>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p12"/>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p12"/>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1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4"/>
        <p:cNvGrpSpPr/>
        <p:nvPr/>
      </p:nvGrpSpPr>
      <p:grpSpPr>
        <a:xfrm>
          <a:off x="0" y="0"/>
          <a:ext cx="0" cy="0"/>
          <a:chOff x="0" y="0"/>
          <a:chExt cx="0" cy="0"/>
        </a:xfrm>
      </p:grpSpPr>
      <p:sp>
        <p:nvSpPr>
          <p:cNvPr id="95" name="Google Shape;95;p14"/>
          <p:cNvSpPr txBox="1">
            <a:spLocks noGrp="1"/>
          </p:cNvSpPr>
          <p:nvPr>
            <p:ph type="ctrTitle"/>
          </p:nvPr>
        </p:nvSpPr>
        <p:spPr>
          <a:xfrm>
            <a:off x="1524000" y="1122363"/>
            <a:ext cx="9144000" cy="2387700"/>
          </a:xfrm>
          <a:prstGeom prst="rect">
            <a:avLst/>
          </a:prstGeom>
          <a:noFill/>
          <a:ln>
            <a:noFill/>
          </a:ln>
        </p:spPr>
        <p:txBody>
          <a:bodyPr spcFirstLastPara="1" wrap="square" lIns="91425" tIns="91425" rIns="91425" bIns="91425" anchor="b" anchorCtr="0"/>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6" name="Google Shape;96;p14"/>
          <p:cNvSpPr txBox="1">
            <a:spLocks noGrp="1"/>
          </p:cNvSpPr>
          <p:nvPr>
            <p:ph type="subTitle" idx="1"/>
          </p:nvPr>
        </p:nvSpPr>
        <p:spPr>
          <a:xfrm>
            <a:off x="1524000" y="3602038"/>
            <a:ext cx="9144000" cy="1655700"/>
          </a:xfrm>
          <a:prstGeom prst="rect">
            <a:avLst/>
          </a:prstGeom>
          <a:noFill/>
          <a:ln>
            <a:noFill/>
          </a:ln>
        </p:spPr>
        <p:txBody>
          <a:bodyPr spcFirstLastPara="1" wrap="square" lIns="91425" tIns="91425" rIns="91425" bIns="91425" anchor="t" anchorCtr="0"/>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97" name="Google Shape;97;p14"/>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8" name="Google Shape;98;p14"/>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9" name="Google Shape;99;p1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0"/>
        <p:cNvGrpSpPr/>
        <p:nvPr/>
      </p:nvGrpSpPr>
      <p:grpSpPr>
        <a:xfrm>
          <a:off x="0" y="0"/>
          <a:ext cx="0" cy="0"/>
          <a:chOff x="0" y="0"/>
          <a:chExt cx="0" cy="0"/>
        </a:xfrm>
      </p:grpSpPr>
      <p:sp>
        <p:nvSpPr>
          <p:cNvPr id="101" name="Google Shape;101;p15"/>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2" name="Google Shape;102;p15"/>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3" name="Google Shape;103;p1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4"/>
        <p:cNvGrpSpPr/>
        <p:nvPr/>
      </p:nvGrpSpPr>
      <p:grpSpPr>
        <a:xfrm>
          <a:off x="0" y="0"/>
          <a:ext cx="0" cy="0"/>
          <a:chOff x="0" y="0"/>
          <a:chExt cx="0" cy="0"/>
        </a:xfrm>
      </p:grpSpPr>
      <p:sp>
        <p:nvSpPr>
          <p:cNvPr id="105" name="Google Shape;105;p16"/>
          <p:cNvSpPr txBox="1">
            <a:spLocks noGrp="1"/>
          </p:cNvSpPr>
          <p:nvPr>
            <p:ph type="title"/>
          </p:nvPr>
        </p:nvSpPr>
        <p:spPr>
          <a:xfrm>
            <a:off x="838200" y="365125"/>
            <a:ext cx="105156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06" name="Google Shape;106;p16"/>
          <p:cNvSpPr txBox="1">
            <a:spLocks noGrp="1"/>
          </p:cNvSpPr>
          <p:nvPr>
            <p:ph type="body" idx="1"/>
          </p:nvPr>
        </p:nvSpPr>
        <p:spPr>
          <a:xfrm>
            <a:off x="838200" y="1825625"/>
            <a:ext cx="10515600" cy="43512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 name="Google Shape;107;p16"/>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8" name="Google Shape;108;p16"/>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9" name="Google Shape;109;p1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0"/>
        <p:cNvGrpSpPr/>
        <p:nvPr/>
      </p:nvGrpSpPr>
      <p:grpSpPr>
        <a:xfrm>
          <a:off x="0" y="0"/>
          <a:ext cx="0" cy="0"/>
          <a:chOff x="0" y="0"/>
          <a:chExt cx="0" cy="0"/>
        </a:xfrm>
      </p:grpSpPr>
      <p:sp>
        <p:nvSpPr>
          <p:cNvPr id="111" name="Google Shape;111;p17"/>
          <p:cNvSpPr txBox="1">
            <a:spLocks noGrp="1"/>
          </p:cNvSpPr>
          <p:nvPr>
            <p:ph type="title"/>
          </p:nvPr>
        </p:nvSpPr>
        <p:spPr>
          <a:xfrm>
            <a:off x="831850" y="1709738"/>
            <a:ext cx="10515600" cy="28527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12" name="Google Shape;112;p17"/>
          <p:cNvSpPr txBox="1">
            <a:spLocks noGrp="1"/>
          </p:cNvSpPr>
          <p:nvPr>
            <p:ph type="body" idx="1"/>
          </p:nvPr>
        </p:nvSpPr>
        <p:spPr>
          <a:xfrm>
            <a:off x="831850" y="4589463"/>
            <a:ext cx="10515600" cy="15003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13" name="Google Shape;113;p17"/>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4" name="Google Shape;114;p17"/>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5" name="Google Shape;115;p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6"/>
        <p:cNvGrpSpPr/>
        <p:nvPr/>
      </p:nvGrpSpPr>
      <p:grpSpPr>
        <a:xfrm>
          <a:off x="0" y="0"/>
          <a:ext cx="0" cy="0"/>
          <a:chOff x="0" y="0"/>
          <a:chExt cx="0" cy="0"/>
        </a:xfrm>
      </p:grpSpPr>
      <p:sp>
        <p:nvSpPr>
          <p:cNvPr id="117" name="Google Shape;117;p18"/>
          <p:cNvSpPr txBox="1">
            <a:spLocks noGrp="1"/>
          </p:cNvSpPr>
          <p:nvPr>
            <p:ph type="title"/>
          </p:nvPr>
        </p:nvSpPr>
        <p:spPr>
          <a:xfrm>
            <a:off x="838200" y="365125"/>
            <a:ext cx="105156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18" name="Google Shape;118;p18"/>
          <p:cNvSpPr txBox="1">
            <a:spLocks noGrp="1"/>
          </p:cNvSpPr>
          <p:nvPr>
            <p:ph type="body" idx="1"/>
          </p:nvPr>
        </p:nvSpPr>
        <p:spPr>
          <a:xfrm>
            <a:off x="838200" y="1825625"/>
            <a:ext cx="5181600" cy="43512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 name="Google Shape;119;p18"/>
          <p:cNvSpPr txBox="1">
            <a:spLocks noGrp="1"/>
          </p:cNvSpPr>
          <p:nvPr>
            <p:ph type="body" idx="2"/>
          </p:nvPr>
        </p:nvSpPr>
        <p:spPr>
          <a:xfrm>
            <a:off x="6172200" y="1825625"/>
            <a:ext cx="5181600" cy="43512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 name="Google Shape;120;p18"/>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1" name="Google Shape;121;p18"/>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2" name="Google Shape;122;p1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3"/>
        <p:cNvGrpSpPr/>
        <p:nvPr/>
      </p:nvGrpSpPr>
      <p:grpSpPr>
        <a:xfrm>
          <a:off x="0" y="0"/>
          <a:ext cx="0" cy="0"/>
          <a:chOff x="0" y="0"/>
          <a:chExt cx="0" cy="0"/>
        </a:xfrm>
      </p:grpSpPr>
      <p:sp>
        <p:nvSpPr>
          <p:cNvPr id="124" name="Google Shape;124;p19"/>
          <p:cNvSpPr txBox="1">
            <a:spLocks noGrp="1"/>
          </p:cNvSpPr>
          <p:nvPr>
            <p:ph type="title"/>
          </p:nvPr>
        </p:nvSpPr>
        <p:spPr>
          <a:xfrm>
            <a:off x="839788" y="365125"/>
            <a:ext cx="105156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25" name="Google Shape;125;p19"/>
          <p:cNvSpPr txBox="1">
            <a:spLocks noGrp="1"/>
          </p:cNvSpPr>
          <p:nvPr>
            <p:ph type="body" idx="1"/>
          </p:nvPr>
        </p:nvSpPr>
        <p:spPr>
          <a:xfrm>
            <a:off x="839788" y="1681163"/>
            <a:ext cx="5157900" cy="823800"/>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26" name="Google Shape;126;p19"/>
          <p:cNvSpPr txBox="1">
            <a:spLocks noGrp="1"/>
          </p:cNvSpPr>
          <p:nvPr>
            <p:ph type="body" idx="2"/>
          </p:nvPr>
        </p:nvSpPr>
        <p:spPr>
          <a:xfrm>
            <a:off x="839788" y="2505075"/>
            <a:ext cx="5157900" cy="36846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7" name="Google Shape;127;p19"/>
          <p:cNvSpPr txBox="1">
            <a:spLocks noGrp="1"/>
          </p:cNvSpPr>
          <p:nvPr>
            <p:ph type="body" idx="3"/>
          </p:nvPr>
        </p:nvSpPr>
        <p:spPr>
          <a:xfrm>
            <a:off x="6172200" y="1681163"/>
            <a:ext cx="5183100" cy="823800"/>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28" name="Google Shape;128;p19"/>
          <p:cNvSpPr txBox="1">
            <a:spLocks noGrp="1"/>
          </p:cNvSpPr>
          <p:nvPr>
            <p:ph type="body" idx="4"/>
          </p:nvPr>
        </p:nvSpPr>
        <p:spPr>
          <a:xfrm>
            <a:off x="6172200" y="2505075"/>
            <a:ext cx="5183100" cy="36846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 name="Google Shape;129;p19"/>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0" name="Google Shape;130;p19"/>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1" name="Google Shape;131;p1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2"/>
        <p:cNvGrpSpPr/>
        <p:nvPr/>
      </p:nvGrpSpPr>
      <p:grpSpPr>
        <a:xfrm>
          <a:off x="0" y="0"/>
          <a:ext cx="0" cy="0"/>
          <a:chOff x="0" y="0"/>
          <a:chExt cx="0" cy="0"/>
        </a:xfrm>
      </p:grpSpPr>
      <p:sp>
        <p:nvSpPr>
          <p:cNvPr id="133" name="Google Shape;133;p20"/>
          <p:cNvSpPr txBox="1">
            <a:spLocks noGrp="1"/>
          </p:cNvSpPr>
          <p:nvPr>
            <p:ph type="title"/>
          </p:nvPr>
        </p:nvSpPr>
        <p:spPr>
          <a:xfrm>
            <a:off x="838200" y="365125"/>
            <a:ext cx="105156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34" name="Google Shape;134;p20"/>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5" name="Google Shape;135;p20"/>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6" name="Google Shape;136;p2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7"/>
        <p:cNvGrpSpPr/>
        <p:nvPr/>
      </p:nvGrpSpPr>
      <p:grpSpPr>
        <a:xfrm>
          <a:off x="0" y="0"/>
          <a:ext cx="0" cy="0"/>
          <a:chOff x="0" y="0"/>
          <a:chExt cx="0" cy="0"/>
        </a:xfrm>
      </p:grpSpPr>
      <p:sp>
        <p:nvSpPr>
          <p:cNvPr id="138" name="Google Shape;138;p21"/>
          <p:cNvSpPr txBox="1">
            <a:spLocks noGrp="1"/>
          </p:cNvSpPr>
          <p:nvPr>
            <p:ph type="title"/>
          </p:nvPr>
        </p:nvSpPr>
        <p:spPr>
          <a:xfrm>
            <a:off x="839788" y="457200"/>
            <a:ext cx="3932100" cy="16002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39" name="Google Shape;139;p21"/>
          <p:cNvSpPr txBox="1">
            <a:spLocks noGrp="1"/>
          </p:cNvSpPr>
          <p:nvPr>
            <p:ph type="body" idx="1"/>
          </p:nvPr>
        </p:nvSpPr>
        <p:spPr>
          <a:xfrm>
            <a:off x="5183188" y="987425"/>
            <a:ext cx="6172200" cy="4873500"/>
          </a:xfrm>
          <a:prstGeom prst="rect">
            <a:avLst/>
          </a:prstGeom>
          <a:noFill/>
          <a:ln>
            <a:noFill/>
          </a:ln>
        </p:spPr>
        <p:txBody>
          <a:bodyPr spcFirstLastPara="1" wrap="square" lIns="91425" tIns="91425" rIns="91425" bIns="91425"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0" name="Google Shape;140;p21"/>
          <p:cNvSpPr txBox="1">
            <a:spLocks noGrp="1"/>
          </p:cNvSpPr>
          <p:nvPr>
            <p:ph type="body" idx="2"/>
          </p:nvPr>
        </p:nvSpPr>
        <p:spPr>
          <a:xfrm>
            <a:off x="839788" y="2057400"/>
            <a:ext cx="3932100" cy="38115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141" name="Google Shape;141;p21"/>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2" name="Google Shape;142;p21"/>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3" name="Google Shape;143;p2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
        <p:cNvGrpSpPr/>
        <p:nvPr/>
      </p:nvGrpSpPr>
      <p:grpSpPr>
        <a:xfrm>
          <a:off x="0" y="0"/>
          <a:ext cx="0" cy="0"/>
          <a:chOff x="0" y="0"/>
          <a:chExt cx="0" cy="0"/>
        </a:xfrm>
      </p:grpSpPr>
      <p:sp>
        <p:nvSpPr>
          <p:cNvPr id="24" name="Google Shape;24;p3"/>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3"/>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 name="Google Shape;26;p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4"/>
        <p:cNvGrpSpPr/>
        <p:nvPr/>
      </p:nvGrpSpPr>
      <p:grpSpPr>
        <a:xfrm>
          <a:off x="0" y="0"/>
          <a:ext cx="0" cy="0"/>
          <a:chOff x="0" y="0"/>
          <a:chExt cx="0" cy="0"/>
        </a:xfrm>
      </p:grpSpPr>
      <p:sp>
        <p:nvSpPr>
          <p:cNvPr id="145" name="Google Shape;145;p22"/>
          <p:cNvSpPr txBox="1">
            <a:spLocks noGrp="1"/>
          </p:cNvSpPr>
          <p:nvPr>
            <p:ph type="title"/>
          </p:nvPr>
        </p:nvSpPr>
        <p:spPr>
          <a:xfrm>
            <a:off x="839788" y="457200"/>
            <a:ext cx="3932100" cy="16002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46" name="Google Shape;146;p22"/>
          <p:cNvSpPr>
            <a:spLocks noGrp="1"/>
          </p:cNvSpPr>
          <p:nvPr>
            <p:ph type="pic" idx="2"/>
          </p:nvPr>
        </p:nvSpPr>
        <p:spPr>
          <a:xfrm>
            <a:off x="5183188" y="987425"/>
            <a:ext cx="6172200" cy="4873500"/>
          </a:xfrm>
          <a:prstGeom prst="rect">
            <a:avLst/>
          </a:prstGeom>
          <a:noFill/>
          <a:ln>
            <a:noFill/>
          </a:ln>
        </p:spPr>
        <p:txBody>
          <a:bodyPr spcFirstLastPara="1" wrap="square" lIns="91425" tIns="91425" rIns="91425" bIns="91425"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7" name="Google Shape;147;p22"/>
          <p:cNvSpPr txBox="1">
            <a:spLocks noGrp="1"/>
          </p:cNvSpPr>
          <p:nvPr>
            <p:ph type="body" idx="1"/>
          </p:nvPr>
        </p:nvSpPr>
        <p:spPr>
          <a:xfrm>
            <a:off x="839788" y="2057400"/>
            <a:ext cx="3932100" cy="38115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148" name="Google Shape;148;p22"/>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9" name="Google Shape;149;p22"/>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0" name="Google Shape;150;p2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1"/>
        <p:cNvGrpSpPr/>
        <p:nvPr/>
      </p:nvGrpSpPr>
      <p:grpSpPr>
        <a:xfrm>
          <a:off x="0" y="0"/>
          <a:ext cx="0" cy="0"/>
          <a:chOff x="0" y="0"/>
          <a:chExt cx="0" cy="0"/>
        </a:xfrm>
      </p:grpSpPr>
      <p:sp>
        <p:nvSpPr>
          <p:cNvPr id="152" name="Google Shape;152;p23"/>
          <p:cNvSpPr txBox="1">
            <a:spLocks noGrp="1"/>
          </p:cNvSpPr>
          <p:nvPr>
            <p:ph type="title"/>
          </p:nvPr>
        </p:nvSpPr>
        <p:spPr>
          <a:xfrm>
            <a:off x="838200" y="365125"/>
            <a:ext cx="105156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53" name="Google Shape;153;p23"/>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4" name="Google Shape;154;p23"/>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5" name="Google Shape;155;p23"/>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6" name="Google Shape;156;p2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7"/>
        <p:cNvGrpSpPr/>
        <p:nvPr/>
      </p:nvGrpSpPr>
      <p:grpSpPr>
        <a:xfrm>
          <a:off x="0" y="0"/>
          <a:ext cx="0" cy="0"/>
          <a:chOff x="0" y="0"/>
          <a:chExt cx="0" cy="0"/>
        </a:xfrm>
      </p:grpSpPr>
      <p:sp>
        <p:nvSpPr>
          <p:cNvPr id="158" name="Google Shape;158;p24"/>
          <p:cNvSpPr txBox="1">
            <a:spLocks noGrp="1"/>
          </p:cNvSpPr>
          <p:nvPr>
            <p:ph type="title"/>
          </p:nvPr>
        </p:nvSpPr>
        <p:spPr>
          <a:xfrm rot="5400000">
            <a:off x="7133400" y="1956625"/>
            <a:ext cx="5811900" cy="26289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59" name="Google Shape;159;p24"/>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0" name="Google Shape;160;p24"/>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1" name="Google Shape;161;p24"/>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2" name="Google Shape;162;p2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838200" y="365125"/>
            <a:ext cx="105156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9" name="Google Shape;29;p4"/>
          <p:cNvSpPr txBox="1">
            <a:spLocks noGrp="1"/>
          </p:cNvSpPr>
          <p:nvPr>
            <p:ph type="body" idx="1"/>
          </p:nvPr>
        </p:nvSpPr>
        <p:spPr>
          <a:xfrm>
            <a:off x="838200" y="1825625"/>
            <a:ext cx="10515600" cy="43512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 name="Google Shape;30;p4"/>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Google Shape;31;p4"/>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 name="Google Shape;32;p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831850" y="1709738"/>
            <a:ext cx="10515600" cy="28527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5" name="Google Shape;35;p5"/>
          <p:cNvSpPr txBox="1">
            <a:spLocks noGrp="1"/>
          </p:cNvSpPr>
          <p:nvPr>
            <p:ph type="body" idx="1"/>
          </p:nvPr>
        </p:nvSpPr>
        <p:spPr>
          <a:xfrm>
            <a:off x="831850" y="4589463"/>
            <a:ext cx="10515600" cy="15003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6" name="Google Shape;36;p5"/>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7" name="Google Shape;37;p5"/>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 name="Google Shape;38;p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38200" y="365125"/>
            <a:ext cx="105156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1" name="Google Shape;41;p6"/>
          <p:cNvSpPr txBox="1">
            <a:spLocks noGrp="1"/>
          </p:cNvSpPr>
          <p:nvPr>
            <p:ph type="body" idx="1"/>
          </p:nvPr>
        </p:nvSpPr>
        <p:spPr>
          <a:xfrm>
            <a:off x="838200" y="1825625"/>
            <a:ext cx="5181600" cy="43512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Google Shape;42;p6"/>
          <p:cNvSpPr txBox="1">
            <a:spLocks noGrp="1"/>
          </p:cNvSpPr>
          <p:nvPr>
            <p:ph type="body" idx="2"/>
          </p:nvPr>
        </p:nvSpPr>
        <p:spPr>
          <a:xfrm>
            <a:off x="6172200" y="1825625"/>
            <a:ext cx="5181600" cy="43512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6"/>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 name="Google Shape;44;p6"/>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5" name="Google Shape;45;p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6"/>
        <p:cNvGrpSpPr/>
        <p:nvPr/>
      </p:nvGrpSpPr>
      <p:grpSpPr>
        <a:xfrm>
          <a:off x="0" y="0"/>
          <a:ext cx="0" cy="0"/>
          <a:chOff x="0" y="0"/>
          <a:chExt cx="0" cy="0"/>
        </a:xfrm>
      </p:grpSpPr>
      <p:sp>
        <p:nvSpPr>
          <p:cNvPr id="47" name="Google Shape;47;p7"/>
          <p:cNvSpPr txBox="1">
            <a:spLocks noGrp="1"/>
          </p:cNvSpPr>
          <p:nvPr>
            <p:ph type="title"/>
          </p:nvPr>
        </p:nvSpPr>
        <p:spPr>
          <a:xfrm>
            <a:off x="839788" y="365125"/>
            <a:ext cx="105156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8" name="Google Shape;48;p7"/>
          <p:cNvSpPr txBox="1">
            <a:spLocks noGrp="1"/>
          </p:cNvSpPr>
          <p:nvPr>
            <p:ph type="body" idx="1"/>
          </p:nvPr>
        </p:nvSpPr>
        <p:spPr>
          <a:xfrm>
            <a:off x="839788" y="1681163"/>
            <a:ext cx="5157900" cy="823800"/>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9" name="Google Shape;49;p7"/>
          <p:cNvSpPr txBox="1">
            <a:spLocks noGrp="1"/>
          </p:cNvSpPr>
          <p:nvPr>
            <p:ph type="body" idx="2"/>
          </p:nvPr>
        </p:nvSpPr>
        <p:spPr>
          <a:xfrm>
            <a:off x="839788" y="2505075"/>
            <a:ext cx="5157900" cy="36846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Google Shape;50;p7"/>
          <p:cNvSpPr txBox="1">
            <a:spLocks noGrp="1"/>
          </p:cNvSpPr>
          <p:nvPr>
            <p:ph type="body" idx="3"/>
          </p:nvPr>
        </p:nvSpPr>
        <p:spPr>
          <a:xfrm>
            <a:off x="6172200" y="1681163"/>
            <a:ext cx="5183100" cy="823800"/>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1" name="Google Shape;51;p7"/>
          <p:cNvSpPr txBox="1">
            <a:spLocks noGrp="1"/>
          </p:cNvSpPr>
          <p:nvPr>
            <p:ph type="body" idx="4"/>
          </p:nvPr>
        </p:nvSpPr>
        <p:spPr>
          <a:xfrm>
            <a:off x="6172200" y="2505075"/>
            <a:ext cx="5183100" cy="36846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 name="Google Shape;52;p7"/>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7"/>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
        <p:cNvGrpSpPr/>
        <p:nvPr/>
      </p:nvGrpSpPr>
      <p:grpSpPr>
        <a:xfrm>
          <a:off x="0" y="0"/>
          <a:ext cx="0" cy="0"/>
          <a:chOff x="0" y="0"/>
          <a:chExt cx="0" cy="0"/>
        </a:xfrm>
      </p:grpSpPr>
      <p:sp>
        <p:nvSpPr>
          <p:cNvPr id="56" name="Google Shape;56;p8"/>
          <p:cNvSpPr txBox="1">
            <a:spLocks noGrp="1"/>
          </p:cNvSpPr>
          <p:nvPr>
            <p:ph type="title"/>
          </p:nvPr>
        </p:nvSpPr>
        <p:spPr>
          <a:xfrm>
            <a:off x="838200" y="365125"/>
            <a:ext cx="105156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7" name="Google Shape;57;p8"/>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8" name="Google Shape;58;p8"/>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
        <p:cNvGrpSpPr/>
        <p:nvPr/>
      </p:nvGrpSpPr>
      <p:grpSpPr>
        <a:xfrm>
          <a:off x="0" y="0"/>
          <a:ext cx="0" cy="0"/>
          <a:chOff x="0" y="0"/>
          <a:chExt cx="0" cy="0"/>
        </a:xfrm>
      </p:grpSpPr>
      <p:sp>
        <p:nvSpPr>
          <p:cNvPr id="61" name="Google Shape;61;p9"/>
          <p:cNvSpPr txBox="1">
            <a:spLocks noGrp="1"/>
          </p:cNvSpPr>
          <p:nvPr>
            <p:ph type="title"/>
          </p:nvPr>
        </p:nvSpPr>
        <p:spPr>
          <a:xfrm>
            <a:off x="839788" y="457200"/>
            <a:ext cx="3932100" cy="16002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2" name="Google Shape;62;p9"/>
          <p:cNvSpPr txBox="1">
            <a:spLocks noGrp="1"/>
          </p:cNvSpPr>
          <p:nvPr>
            <p:ph type="body" idx="1"/>
          </p:nvPr>
        </p:nvSpPr>
        <p:spPr>
          <a:xfrm>
            <a:off x="5183188" y="987425"/>
            <a:ext cx="6172200" cy="4873500"/>
          </a:xfrm>
          <a:prstGeom prst="rect">
            <a:avLst/>
          </a:prstGeom>
          <a:noFill/>
          <a:ln>
            <a:noFill/>
          </a:ln>
        </p:spPr>
        <p:txBody>
          <a:bodyPr spcFirstLastPara="1" wrap="square" lIns="91425" tIns="91425" rIns="91425" bIns="91425"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3" name="Google Shape;63;p9"/>
          <p:cNvSpPr txBox="1">
            <a:spLocks noGrp="1"/>
          </p:cNvSpPr>
          <p:nvPr>
            <p:ph type="body" idx="2"/>
          </p:nvPr>
        </p:nvSpPr>
        <p:spPr>
          <a:xfrm>
            <a:off x="839788" y="2057400"/>
            <a:ext cx="3932100" cy="38115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4" name="Google Shape;64;p9"/>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5" name="Google Shape;65;p9"/>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6" name="Google Shape;66;p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7"/>
        <p:cNvGrpSpPr/>
        <p:nvPr/>
      </p:nvGrpSpPr>
      <p:grpSpPr>
        <a:xfrm>
          <a:off x="0" y="0"/>
          <a:ext cx="0" cy="0"/>
          <a:chOff x="0" y="0"/>
          <a:chExt cx="0" cy="0"/>
        </a:xfrm>
      </p:grpSpPr>
      <p:sp>
        <p:nvSpPr>
          <p:cNvPr id="68" name="Google Shape;68;p10"/>
          <p:cNvSpPr txBox="1">
            <a:spLocks noGrp="1"/>
          </p:cNvSpPr>
          <p:nvPr>
            <p:ph type="title"/>
          </p:nvPr>
        </p:nvSpPr>
        <p:spPr>
          <a:xfrm>
            <a:off x="839788" y="457200"/>
            <a:ext cx="3932100" cy="16002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9" name="Google Shape;69;p10"/>
          <p:cNvSpPr>
            <a:spLocks noGrp="1"/>
          </p:cNvSpPr>
          <p:nvPr>
            <p:ph type="pic" idx="2"/>
          </p:nvPr>
        </p:nvSpPr>
        <p:spPr>
          <a:xfrm>
            <a:off x="5183188" y="987425"/>
            <a:ext cx="6172200" cy="4873500"/>
          </a:xfrm>
          <a:prstGeom prst="rect">
            <a:avLst/>
          </a:prstGeom>
          <a:noFill/>
          <a:ln>
            <a:noFill/>
          </a:ln>
        </p:spPr>
        <p:txBody>
          <a:bodyPr spcFirstLastPara="1" wrap="square" lIns="91425" tIns="91425" rIns="91425" bIns="91425"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0" name="Google Shape;70;p10"/>
          <p:cNvSpPr txBox="1">
            <a:spLocks noGrp="1"/>
          </p:cNvSpPr>
          <p:nvPr>
            <p:ph type="body" idx="1"/>
          </p:nvPr>
        </p:nvSpPr>
        <p:spPr>
          <a:xfrm>
            <a:off x="839788" y="2057400"/>
            <a:ext cx="3932100" cy="38115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71" name="Google Shape;71;p10"/>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 name="Google Shape;72;p10"/>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3" name="Google Shape;73;p1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2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15" name="Google Shape;15;p1"/>
          <p:cNvSpPr txBox="1"/>
          <p:nvPr/>
        </p:nvSpPr>
        <p:spPr>
          <a:xfrm>
            <a:off x="567625" y="224675"/>
            <a:ext cx="6811500" cy="79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a:solidFill>
                  <a:srgbClr val="0B5394"/>
                </a:solidFill>
              </a:rPr>
              <a:t>Bloomington Entertainment and Arts District </a:t>
            </a:r>
            <a:endParaRPr sz="1900">
              <a:solidFill>
                <a:srgbClr val="0B5394"/>
              </a:solidFill>
            </a:endParaRPr>
          </a:p>
        </p:txBody>
      </p:sp>
      <p:pic>
        <p:nvPicPr>
          <p:cNvPr id="16" name="Google Shape;16;p1"/>
          <p:cNvPicPr preferRelativeResize="0"/>
          <p:nvPr/>
        </p:nvPicPr>
        <p:blipFill>
          <a:blip r:embed="rId13">
            <a:alphaModFix/>
          </a:blip>
          <a:stretch>
            <a:fillRect/>
          </a:stretch>
        </p:blipFill>
        <p:spPr>
          <a:xfrm>
            <a:off x="10893875" y="5576250"/>
            <a:ext cx="1145200" cy="11452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6"/>
        <p:cNvGrpSpPr/>
        <p:nvPr/>
      </p:nvGrpSpPr>
      <p:grpSpPr>
        <a:xfrm>
          <a:off x="0" y="0"/>
          <a:ext cx="0" cy="0"/>
          <a:chOff x="0" y="0"/>
          <a:chExt cx="0" cy="0"/>
        </a:xfrm>
      </p:grpSpPr>
      <p:sp>
        <p:nvSpPr>
          <p:cNvPr id="87" name="Google Shape;87;p13"/>
          <p:cNvSpPr txBox="1">
            <a:spLocks noGrp="1"/>
          </p:cNvSpPr>
          <p:nvPr>
            <p:ph type="title"/>
          </p:nvPr>
        </p:nvSpPr>
        <p:spPr>
          <a:xfrm>
            <a:off x="838200" y="365125"/>
            <a:ext cx="105156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8" name="Google Shape;88;p13"/>
          <p:cNvSpPr txBox="1">
            <a:spLocks noGrp="1"/>
          </p:cNvSpPr>
          <p:nvPr>
            <p:ph type="body" idx="1"/>
          </p:nvPr>
        </p:nvSpPr>
        <p:spPr>
          <a:xfrm>
            <a:off x="838200" y="1825625"/>
            <a:ext cx="10515600" cy="43512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 name="Google Shape;89;p13"/>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0" name="Google Shape;90;p13"/>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1" name="Google Shape;91;p1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92" name="Google Shape;92;p13"/>
          <p:cNvSpPr txBox="1"/>
          <p:nvPr/>
        </p:nvSpPr>
        <p:spPr>
          <a:xfrm>
            <a:off x="567625" y="224675"/>
            <a:ext cx="6811500" cy="79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a:solidFill>
                  <a:srgbClr val="0B5394"/>
                </a:solidFill>
              </a:rPr>
              <a:t>Department of Economic &amp; Sustainable Development</a:t>
            </a:r>
            <a:endParaRPr sz="1900">
              <a:solidFill>
                <a:srgbClr val="0B5394"/>
              </a:solidFill>
            </a:endParaRPr>
          </a:p>
        </p:txBody>
      </p:sp>
      <p:pic>
        <p:nvPicPr>
          <p:cNvPr id="93" name="Google Shape;93;p13"/>
          <p:cNvPicPr preferRelativeResize="0"/>
          <p:nvPr/>
        </p:nvPicPr>
        <p:blipFill>
          <a:blip r:embed="rId13">
            <a:alphaModFix/>
          </a:blip>
          <a:stretch>
            <a:fillRect/>
          </a:stretch>
        </p:blipFill>
        <p:spPr>
          <a:xfrm>
            <a:off x="10974050" y="5629550"/>
            <a:ext cx="1105475" cy="11054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23.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jpg"/><Relationship Id="rId4" Type="http://schemas.openxmlformats.org/officeDocument/2006/relationships/image" Target="../media/image32.png"/><Relationship Id="rId9" Type="http://schemas.openxmlformats.org/officeDocument/2006/relationships/image" Target="../media/image37.jpg"/></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2.jpg"/></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5.jpg"/></Relationships>
</file>

<file path=ppt/slides/_rels/slide2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53.jpg"/></Relationships>
</file>

<file path=ppt/slides/_rels/slide3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hyperlink" Target="mailto:Starowis@bloomington.in.gov" TargetMode="External"/><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25"/>
          <p:cNvPicPr preferRelativeResize="0"/>
          <p:nvPr/>
        </p:nvPicPr>
        <p:blipFill rotWithShape="1">
          <a:blip r:embed="rId3">
            <a:alphaModFix/>
          </a:blip>
          <a:srcRect t="12809" b="-12809"/>
          <a:stretch/>
        </p:blipFill>
        <p:spPr>
          <a:xfrm>
            <a:off x="781750" y="782425"/>
            <a:ext cx="9918423" cy="6610675"/>
          </a:xfrm>
          <a:prstGeom prst="rect">
            <a:avLst/>
          </a:prstGeom>
          <a:noFill/>
          <a:ln>
            <a:noFill/>
          </a:ln>
        </p:spPr>
      </p:pic>
      <p:sp>
        <p:nvSpPr>
          <p:cNvPr id="168" name="Google Shape;168;p25"/>
          <p:cNvSpPr txBox="1">
            <a:spLocks noGrp="1"/>
          </p:cNvSpPr>
          <p:nvPr>
            <p:ph type="ctrTitle"/>
          </p:nvPr>
        </p:nvSpPr>
        <p:spPr>
          <a:xfrm>
            <a:off x="1524000" y="1122363"/>
            <a:ext cx="9144000" cy="238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169" name="Google Shape;169;p25"/>
          <p:cNvSpPr txBox="1">
            <a:spLocks noGrp="1"/>
          </p:cNvSpPr>
          <p:nvPr>
            <p:ph type="subTitle" idx="1"/>
          </p:nvPr>
        </p:nvSpPr>
        <p:spPr>
          <a:xfrm>
            <a:off x="1524000" y="3602038"/>
            <a:ext cx="9144000" cy="1655700"/>
          </a:xfrm>
          <a:prstGeom prst="rect">
            <a:avLst/>
          </a:prstGeom>
        </p:spPr>
        <p:txBody>
          <a:bodyPr spcFirstLastPara="1" wrap="square" lIns="91425" tIns="91425" rIns="91425" bIns="91425" anchor="t" anchorCtr="0">
            <a:noAutofit/>
          </a:bodyPr>
          <a:lstStyle/>
          <a:p>
            <a:pPr marL="0" lvl="0" indent="0" algn="ctr" rtl="0">
              <a:spcBef>
                <a:spcPts val="100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graphicFrame>
        <p:nvGraphicFramePr>
          <p:cNvPr id="234" name="Google Shape;234;p34"/>
          <p:cNvGraphicFramePr/>
          <p:nvPr/>
        </p:nvGraphicFramePr>
        <p:xfrm>
          <a:off x="642225" y="3309950"/>
          <a:ext cx="3000000" cy="3000000"/>
        </p:xfrm>
        <a:graphic>
          <a:graphicData uri="http://schemas.openxmlformats.org/drawingml/2006/table">
            <a:tbl>
              <a:tblPr>
                <a:noFill/>
                <a:tableStyleId>{272DF38C-6829-405C-95C7-BDD80856D6B3}</a:tableStyleId>
              </a:tblPr>
              <a:tblGrid>
                <a:gridCol w="2406625">
                  <a:extLst>
                    <a:ext uri="{9D8B030D-6E8A-4147-A177-3AD203B41FA5}">
                      <a16:colId xmlns:a16="http://schemas.microsoft.com/office/drawing/2014/main" val="20000"/>
                    </a:ext>
                  </a:extLst>
                </a:gridCol>
                <a:gridCol w="2178625">
                  <a:extLst>
                    <a:ext uri="{9D8B030D-6E8A-4147-A177-3AD203B41FA5}">
                      <a16:colId xmlns:a16="http://schemas.microsoft.com/office/drawing/2014/main" val="20001"/>
                    </a:ext>
                  </a:extLst>
                </a:gridCol>
              </a:tblGrid>
              <a:tr h="285750">
                <a:tc>
                  <a:txBody>
                    <a:bodyPr/>
                    <a:lstStyle/>
                    <a:p>
                      <a:pPr marL="0" lvl="0" indent="0" algn="l" rtl="0">
                        <a:lnSpc>
                          <a:spcPct val="115000"/>
                        </a:lnSpc>
                        <a:spcBef>
                          <a:spcPts val="0"/>
                        </a:spcBef>
                        <a:spcAft>
                          <a:spcPts val="0"/>
                        </a:spcAft>
                        <a:buNone/>
                      </a:pPr>
                      <a:r>
                        <a:rPr lang="en" sz="1600" b="1">
                          <a:solidFill>
                            <a:srgbClr val="555555"/>
                          </a:solidFill>
                        </a:rPr>
                        <a:t>Race/Ethnicity</a:t>
                      </a:r>
                      <a:endParaRPr sz="1600" b="1">
                        <a:solidFill>
                          <a:srgbClr val="555555"/>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600" b="1">
                          <a:solidFill>
                            <a:srgbClr val="555555"/>
                          </a:solidFill>
                        </a:rPr>
                        <a:t>Percent</a:t>
                      </a:r>
                      <a:endParaRPr sz="1600" b="1">
                        <a:solidFill>
                          <a:srgbClr val="555555"/>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r h="276225">
                <a:tc>
                  <a:txBody>
                    <a:bodyPr/>
                    <a:lstStyle/>
                    <a:p>
                      <a:pPr marL="0" lvl="0" indent="0" algn="l" rtl="0">
                        <a:lnSpc>
                          <a:spcPct val="115000"/>
                        </a:lnSpc>
                        <a:spcBef>
                          <a:spcPts val="0"/>
                        </a:spcBef>
                        <a:spcAft>
                          <a:spcPts val="0"/>
                        </a:spcAft>
                        <a:buNone/>
                      </a:pPr>
                      <a:r>
                        <a:rPr lang="en" sz="1600"/>
                        <a:t>White</a:t>
                      </a:r>
                      <a:endParaRPr sz="1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600"/>
                        <a:t>88.00%</a:t>
                      </a:r>
                      <a:endParaRPr sz="1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276225">
                <a:tc>
                  <a:txBody>
                    <a:bodyPr/>
                    <a:lstStyle/>
                    <a:p>
                      <a:pPr marL="0" lvl="0" indent="0" algn="l" rtl="0">
                        <a:lnSpc>
                          <a:spcPct val="115000"/>
                        </a:lnSpc>
                        <a:spcBef>
                          <a:spcPts val="0"/>
                        </a:spcBef>
                        <a:spcAft>
                          <a:spcPts val="0"/>
                        </a:spcAft>
                        <a:buNone/>
                      </a:pPr>
                      <a:r>
                        <a:rPr lang="en" sz="1600"/>
                        <a:t>Asian</a:t>
                      </a:r>
                      <a:endParaRPr sz="1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600"/>
                        <a:t>6.10%</a:t>
                      </a:r>
                      <a:endParaRPr sz="1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276225">
                <a:tc>
                  <a:txBody>
                    <a:bodyPr/>
                    <a:lstStyle/>
                    <a:p>
                      <a:pPr marL="0" lvl="0" indent="0" algn="l" rtl="0">
                        <a:lnSpc>
                          <a:spcPct val="115000"/>
                        </a:lnSpc>
                        <a:spcBef>
                          <a:spcPts val="0"/>
                        </a:spcBef>
                        <a:spcAft>
                          <a:spcPts val="0"/>
                        </a:spcAft>
                        <a:buNone/>
                      </a:pPr>
                      <a:r>
                        <a:rPr lang="en" sz="1600"/>
                        <a:t>Black</a:t>
                      </a:r>
                      <a:endParaRPr sz="1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600"/>
                        <a:t>3.20%</a:t>
                      </a:r>
                      <a:endParaRPr sz="1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504825">
                <a:tc>
                  <a:txBody>
                    <a:bodyPr/>
                    <a:lstStyle/>
                    <a:p>
                      <a:pPr marL="0" lvl="0" indent="0" algn="l" rtl="0">
                        <a:lnSpc>
                          <a:spcPct val="115000"/>
                        </a:lnSpc>
                        <a:spcBef>
                          <a:spcPts val="0"/>
                        </a:spcBef>
                        <a:spcAft>
                          <a:spcPts val="0"/>
                        </a:spcAft>
                        <a:buNone/>
                      </a:pPr>
                      <a:r>
                        <a:rPr lang="en" sz="1600"/>
                        <a:t>Hispanic or Latino (any race)</a:t>
                      </a:r>
                      <a:endParaRPr sz="1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600"/>
                        <a:t>3.10%</a:t>
                      </a:r>
                      <a:endParaRPr sz="1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276225">
                <a:tc>
                  <a:txBody>
                    <a:bodyPr/>
                    <a:lstStyle/>
                    <a:p>
                      <a:pPr marL="0" lvl="0" indent="0" algn="l" rtl="0">
                        <a:lnSpc>
                          <a:spcPct val="115000"/>
                        </a:lnSpc>
                        <a:spcBef>
                          <a:spcPts val="0"/>
                        </a:spcBef>
                        <a:spcAft>
                          <a:spcPts val="0"/>
                        </a:spcAft>
                        <a:buNone/>
                      </a:pPr>
                      <a:r>
                        <a:rPr lang="en" sz="1600"/>
                        <a:t>Two or more races</a:t>
                      </a:r>
                      <a:endParaRPr sz="1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600"/>
                        <a:t>2.30%</a:t>
                      </a:r>
                      <a:endParaRPr sz="1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733425">
                <a:tc>
                  <a:txBody>
                    <a:bodyPr/>
                    <a:lstStyle/>
                    <a:p>
                      <a:pPr marL="0" lvl="0" indent="0" algn="l" rtl="0">
                        <a:lnSpc>
                          <a:spcPct val="115000"/>
                        </a:lnSpc>
                        <a:spcBef>
                          <a:spcPts val="0"/>
                        </a:spcBef>
                        <a:spcAft>
                          <a:spcPts val="0"/>
                        </a:spcAft>
                        <a:buNone/>
                      </a:pPr>
                      <a:r>
                        <a:rPr lang="en" sz="1600"/>
                        <a:t>American Indian/Alaskan Native</a:t>
                      </a:r>
                      <a:endParaRPr sz="1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600"/>
                        <a:t>0.30%</a:t>
                      </a:r>
                      <a:endParaRPr sz="1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bl>
          </a:graphicData>
        </a:graphic>
      </p:graphicFrame>
      <p:sp>
        <p:nvSpPr>
          <p:cNvPr id="235" name="Google Shape;235;p34"/>
          <p:cNvSpPr txBox="1"/>
          <p:nvPr/>
        </p:nvSpPr>
        <p:spPr>
          <a:xfrm>
            <a:off x="729200" y="871550"/>
            <a:ext cx="4687800" cy="214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t>Income &amp; Wages</a:t>
            </a:r>
            <a:endParaRPr sz="1800" b="1"/>
          </a:p>
          <a:p>
            <a:pPr marL="0" lvl="0" indent="0" algn="l" rtl="0">
              <a:spcBef>
                <a:spcPts val="0"/>
              </a:spcBef>
              <a:spcAft>
                <a:spcPts val="0"/>
              </a:spcAft>
              <a:buNone/>
            </a:pPr>
            <a:r>
              <a:rPr lang="en" sz="1800"/>
              <a:t>2015 Bloomington MSA Average Yearly Salary = </a:t>
            </a:r>
            <a:r>
              <a:rPr lang="en" sz="1800" b="1"/>
              <a:t>$42,833 </a:t>
            </a:r>
            <a:endParaRPr sz="1800" b="1"/>
          </a:p>
          <a:p>
            <a:pPr marL="0" lvl="0" indent="0" algn="l" rtl="0">
              <a:spcBef>
                <a:spcPts val="0"/>
              </a:spcBef>
              <a:spcAft>
                <a:spcPts val="0"/>
              </a:spcAft>
              <a:buClr>
                <a:schemeClr val="dk1"/>
              </a:buClr>
              <a:buSzPts val="1100"/>
              <a:buFont typeface="Arial"/>
              <a:buNone/>
            </a:pPr>
            <a:r>
              <a:rPr lang="en" sz="1800"/>
              <a:t>2015 Bloomington MSA Per Capita Personal Income = </a:t>
            </a:r>
            <a:r>
              <a:rPr lang="en" sz="1800" b="1"/>
              <a:t>$36,926</a:t>
            </a:r>
            <a:endParaRPr sz="1800" b="1"/>
          </a:p>
          <a:p>
            <a:pPr marL="0" lvl="0" indent="0" algn="l" rtl="0">
              <a:spcBef>
                <a:spcPts val="0"/>
              </a:spcBef>
              <a:spcAft>
                <a:spcPts val="0"/>
              </a:spcAft>
              <a:buClr>
                <a:schemeClr val="dk1"/>
              </a:buClr>
              <a:buSzPts val="1100"/>
              <a:buFont typeface="Arial"/>
              <a:buNone/>
            </a:pPr>
            <a:r>
              <a:rPr lang="en" sz="1800"/>
              <a:t>2015 Monroe County Median Family Income = </a:t>
            </a:r>
            <a:r>
              <a:rPr lang="en" sz="1800" b="1"/>
              <a:t>$43,389</a:t>
            </a:r>
            <a:endParaRPr sz="1800" b="1">
              <a:solidFill>
                <a:srgbClr val="6D6D6D"/>
              </a:solidFill>
              <a:highlight>
                <a:srgbClr val="FFFFFF"/>
              </a:highlight>
              <a:latin typeface="Helvetica Neue"/>
              <a:ea typeface="Helvetica Neue"/>
              <a:cs typeface="Helvetica Neue"/>
              <a:sym typeface="Helvetica Neue"/>
            </a:endParaRPr>
          </a:p>
          <a:p>
            <a:pPr marL="0" lvl="0" indent="0" algn="l" rtl="0">
              <a:spcBef>
                <a:spcPts val="0"/>
              </a:spcBef>
              <a:spcAft>
                <a:spcPts val="0"/>
              </a:spcAft>
              <a:buNone/>
            </a:pPr>
            <a:endParaRPr/>
          </a:p>
        </p:txBody>
      </p:sp>
      <p:graphicFrame>
        <p:nvGraphicFramePr>
          <p:cNvPr id="236" name="Google Shape;236;p34"/>
          <p:cNvGraphicFramePr/>
          <p:nvPr/>
        </p:nvGraphicFramePr>
        <p:xfrm>
          <a:off x="5698675" y="280988"/>
          <a:ext cx="3000000" cy="3000000"/>
        </p:xfrm>
        <a:graphic>
          <a:graphicData uri="http://schemas.openxmlformats.org/drawingml/2006/table">
            <a:tbl>
              <a:tblPr>
                <a:noFill/>
                <a:tableStyleId>{272DF38C-6829-405C-95C7-BDD80856D6B3}</a:tableStyleId>
              </a:tblPr>
              <a:tblGrid>
                <a:gridCol w="1818625">
                  <a:extLst>
                    <a:ext uri="{9D8B030D-6E8A-4147-A177-3AD203B41FA5}">
                      <a16:colId xmlns:a16="http://schemas.microsoft.com/office/drawing/2014/main" val="20000"/>
                    </a:ext>
                  </a:extLst>
                </a:gridCol>
                <a:gridCol w="1818625">
                  <a:extLst>
                    <a:ext uri="{9D8B030D-6E8A-4147-A177-3AD203B41FA5}">
                      <a16:colId xmlns:a16="http://schemas.microsoft.com/office/drawing/2014/main" val="20001"/>
                    </a:ext>
                  </a:extLst>
                </a:gridCol>
                <a:gridCol w="1498775">
                  <a:extLst>
                    <a:ext uri="{9D8B030D-6E8A-4147-A177-3AD203B41FA5}">
                      <a16:colId xmlns:a16="http://schemas.microsoft.com/office/drawing/2014/main" val="20002"/>
                    </a:ext>
                  </a:extLst>
                </a:gridCol>
              </a:tblGrid>
              <a:tr h="564150">
                <a:tc>
                  <a:txBody>
                    <a:bodyPr/>
                    <a:lstStyle/>
                    <a:p>
                      <a:pPr marL="0" lvl="0" indent="0" algn="l" rtl="0">
                        <a:lnSpc>
                          <a:spcPct val="115000"/>
                        </a:lnSpc>
                        <a:spcBef>
                          <a:spcPts val="0"/>
                        </a:spcBef>
                        <a:spcAft>
                          <a:spcPts val="0"/>
                        </a:spcAft>
                        <a:buNone/>
                      </a:pPr>
                      <a:r>
                        <a:rPr lang="en" sz="1600" b="1">
                          <a:solidFill>
                            <a:srgbClr val="555555"/>
                          </a:solidFill>
                        </a:rPr>
                        <a:t>Industry</a:t>
                      </a:r>
                      <a:endParaRPr sz="1600" b="1">
                        <a:solidFill>
                          <a:srgbClr val="555555"/>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600" b="1">
                          <a:solidFill>
                            <a:srgbClr val="555555"/>
                          </a:solidFill>
                        </a:rPr>
                        <a:t>Bloomington MSA*</a:t>
                      </a:r>
                      <a:endParaRPr sz="1600" b="1">
                        <a:solidFill>
                          <a:srgbClr val="555555"/>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600" b="1">
                          <a:solidFill>
                            <a:srgbClr val="555555"/>
                          </a:solidFill>
                        </a:rPr>
                        <a:t>Monroe County</a:t>
                      </a:r>
                      <a:endParaRPr sz="1600" b="1">
                        <a:solidFill>
                          <a:srgbClr val="555555"/>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r h="300275">
                <a:tc>
                  <a:txBody>
                    <a:bodyPr/>
                    <a:lstStyle/>
                    <a:p>
                      <a:pPr marL="0" lvl="0" indent="0" algn="l" rtl="0">
                        <a:lnSpc>
                          <a:spcPct val="115000"/>
                        </a:lnSpc>
                        <a:spcBef>
                          <a:spcPts val="0"/>
                        </a:spcBef>
                        <a:spcAft>
                          <a:spcPts val="0"/>
                        </a:spcAft>
                        <a:buNone/>
                      </a:pPr>
                      <a:r>
                        <a:rPr lang="en" sz="1600"/>
                        <a:t>Government</a:t>
                      </a:r>
                      <a:endParaRPr sz="1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600"/>
                        <a:t>23,462</a:t>
                      </a:r>
                      <a:endParaRPr sz="1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600"/>
                        <a:t>22,605</a:t>
                      </a:r>
                      <a:endParaRPr sz="1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564150">
                <a:tc>
                  <a:txBody>
                    <a:bodyPr/>
                    <a:lstStyle/>
                    <a:p>
                      <a:pPr marL="0" lvl="0" indent="0" algn="l" rtl="0">
                        <a:lnSpc>
                          <a:spcPct val="115000"/>
                        </a:lnSpc>
                        <a:spcBef>
                          <a:spcPts val="0"/>
                        </a:spcBef>
                        <a:spcAft>
                          <a:spcPts val="0"/>
                        </a:spcAft>
                        <a:buNone/>
                      </a:pPr>
                      <a:r>
                        <a:rPr lang="en" sz="1600"/>
                        <a:t>Health Care and Social Assistance</a:t>
                      </a:r>
                      <a:endParaRPr sz="1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600"/>
                        <a:t>9,835*</a:t>
                      </a:r>
                      <a:endParaRPr sz="1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600"/>
                        <a:t>9,835</a:t>
                      </a:r>
                      <a:endParaRPr sz="1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00275">
                <a:tc>
                  <a:txBody>
                    <a:bodyPr/>
                    <a:lstStyle/>
                    <a:p>
                      <a:pPr marL="0" lvl="0" indent="0" algn="l" rtl="0">
                        <a:lnSpc>
                          <a:spcPct val="115000"/>
                        </a:lnSpc>
                        <a:spcBef>
                          <a:spcPts val="0"/>
                        </a:spcBef>
                        <a:spcAft>
                          <a:spcPts val="0"/>
                        </a:spcAft>
                        <a:buNone/>
                      </a:pPr>
                      <a:r>
                        <a:rPr lang="en" sz="1600"/>
                        <a:t>Retail Trade</a:t>
                      </a:r>
                      <a:endParaRPr sz="1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600"/>
                        <a:t>9,052</a:t>
                      </a:r>
                      <a:endParaRPr sz="1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600"/>
                        <a:t>8,290</a:t>
                      </a:r>
                      <a:endParaRPr sz="1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564150">
                <a:tc>
                  <a:txBody>
                    <a:bodyPr/>
                    <a:lstStyle/>
                    <a:p>
                      <a:pPr marL="0" lvl="0" indent="0" algn="l" rtl="0">
                        <a:lnSpc>
                          <a:spcPct val="115000"/>
                        </a:lnSpc>
                        <a:spcBef>
                          <a:spcPts val="0"/>
                        </a:spcBef>
                        <a:spcAft>
                          <a:spcPts val="0"/>
                        </a:spcAft>
                        <a:buNone/>
                      </a:pPr>
                      <a:r>
                        <a:rPr lang="en" sz="1600"/>
                        <a:t>Accommodation and Food Services</a:t>
                      </a:r>
                      <a:endParaRPr sz="1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600"/>
                        <a:t>8,461</a:t>
                      </a:r>
                      <a:endParaRPr sz="1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600"/>
                        <a:t>8,122</a:t>
                      </a:r>
                      <a:endParaRPr sz="1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300275">
                <a:tc>
                  <a:txBody>
                    <a:bodyPr/>
                    <a:lstStyle/>
                    <a:p>
                      <a:pPr marL="0" lvl="0" indent="0" algn="l" rtl="0">
                        <a:lnSpc>
                          <a:spcPct val="115000"/>
                        </a:lnSpc>
                        <a:spcBef>
                          <a:spcPts val="0"/>
                        </a:spcBef>
                        <a:spcAft>
                          <a:spcPts val="0"/>
                        </a:spcAft>
                        <a:buNone/>
                      </a:pPr>
                      <a:r>
                        <a:rPr lang="en" sz="1600"/>
                        <a:t>Manufacturing</a:t>
                      </a:r>
                      <a:endParaRPr sz="1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600"/>
                        <a:t>8,954</a:t>
                      </a:r>
                      <a:endParaRPr sz="1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600"/>
                        <a:t>7,033</a:t>
                      </a:r>
                      <a:endParaRPr sz="1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300275">
                <a:tc>
                  <a:txBody>
                    <a:bodyPr/>
                    <a:lstStyle/>
                    <a:p>
                      <a:pPr marL="0" lvl="0" indent="0" algn="l" rtl="0">
                        <a:lnSpc>
                          <a:spcPct val="115000"/>
                        </a:lnSpc>
                        <a:spcBef>
                          <a:spcPts val="0"/>
                        </a:spcBef>
                        <a:spcAft>
                          <a:spcPts val="0"/>
                        </a:spcAft>
                        <a:buNone/>
                      </a:pPr>
                      <a:r>
                        <a:rPr lang="en" sz="1600"/>
                        <a:t>Other Services</a:t>
                      </a:r>
                      <a:endParaRPr sz="1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600"/>
                        <a:t>17,979*</a:t>
                      </a:r>
                      <a:endParaRPr sz="1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600"/>
                        <a:t>17,368</a:t>
                      </a:r>
                      <a:endParaRPr sz="1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828025">
                <a:tc>
                  <a:txBody>
                    <a:bodyPr/>
                    <a:lstStyle/>
                    <a:p>
                      <a:pPr marL="0" lvl="0" indent="0" algn="l" rtl="0">
                        <a:lnSpc>
                          <a:spcPct val="115000"/>
                        </a:lnSpc>
                        <a:spcBef>
                          <a:spcPts val="0"/>
                        </a:spcBef>
                        <a:spcAft>
                          <a:spcPts val="0"/>
                        </a:spcAft>
                        <a:buNone/>
                      </a:pPr>
                      <a:r>
                        <a:rPr lang="en" sz="1600"/>
                        <a:t>Professional, Scientific, Technical Services</a:t>
                      </a:r>
                      <a:endParaRPr sz="1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600"/>
                        <a:t>4,267</a:t>
                      </a:r>
                      <a:endParaRPr sz="1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600"/>
                        <a:t>4,042</a:t>
                      </a:r>
                      <a:endParaRPr sz="1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300275">
                <a:tc>
                  <a:txBody>
                    <a:bodyPr/>
                    <a:lstStyle/>
                    <a:p>
                      <a:pPr marL="0" lvl="0" indent="0" algn="l" rtl="0">
                        <a:lnSpc>
                          <a:spcPct val="115000"/>
                        </a:lnSpc>
                        <a:spcBef>
                          <a:spcPts val="0"/>
                        </a:spcBef>
                        <a:spcAft>
                          <a:spcPts val="0"/>
                        </a:spcAft>
                        <a:buNone/>
                      </a:pPr>
                      <a:r>
                        <a:rPr lang="en" sz="1600"/>
                        <a:t>Construction</a:t>
                      </a:r>
                      <a:endParaRPr sz="1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600"/>
                        <a:t>3,889</a:t>
                      </a:r>
                      <a:endParaRPr sz="1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600"/>
                        <a:t>3,377</a:t>
                      </a:r>
                      <a:endParaRPr sz="1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300275">
                <a:tc>
                  <a:txBody>
                    <a:bodyPr/>
                    <a:lstStyle/>
                    <a:p>
                      <a:pPr marL="0" lvl="0" indent="0" algn="l" rtl="0">
                        <a:lnSpc>
                          <a:spcPct val="115000"/>
                        </a:lnSpc>
                        <a:spcBef>
                          <a:spcPts val="0"/>
                        </a:spcBef>
                        <a:spcAft>
                          <a:spcPts val="0"/>
                        </a:spcAft>
                        <a:buNone/>
                      </a:pPr>
                      <a:r>
                        <a:rPr lang="en" sz="1600"/>
                        <a:t>Wholesale Trade</a:t>
                      </a:r>
                      <a:endParaRPr sz="1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600"/>
                        <a:t>1,551*</a:t>
                      </a:r>
                      <a:endParaRPr sz="1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600"/>
                        <a:t>1,809</a:t>
                      </a:r>
                      <a:endParaRPr sz="1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r h="300275">
                <a:tc>
                  <a:txBody>
                    <a:bodyPr/>
                    <a:lstStyle/>
                    <a:p>
                      <a:pPr marL="0" lvl="0" indent="0" algn="l" rtl="0">
                        <a:lnSpc>
                          <a:spcPct val="115000"/>
                        </a:lnSpc>
                        <a:spcBef>
                          <a:spcPts val="0"/>
                        </a:spcBef>
                        <a:spcAft>
                          <a:spcPts val="0"/>
                        </a:spcAft>
                        <a:buNone/>
                      </a:pPr>
                      <a:r>
                        <a:rPr lang="en" sz="1600"/>
                        <a:t>Information</a:t>
                      </a:r>
                      <a:endParaRPr sz="1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600"/>
                        <a:t>1,401*</a:t>
                      </a:r>
                      <a:endParaRPr sz="1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600"/>
                        <a:t>1,401</a:t>
                      </a:r>
                      <a:endParaRPr sz="1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r h="564150">
                <a:tc>
                  <a:txBody>
                    <a:bodyPr/>
                    <a:lstStyle/>
                    <a:p>
                      <a:pPr marL="0" lvl="0" indent="0" algn="l" rtl="0">
                        <a:lnSpc>
                          <a:spcPct val="115000"/>
                        </a:lnSpc>
                        <a:spcBef>
                          <a:spcPts val="0"/>
                        </a:spcBef>
                        <a:spcAft>
                          <a:spcPts val="0"/>
                        </a:spcAft>
                        <a:buNone/>
                      </a:pPr>
                      <a:r>
                        <a:rPr lang="en" sz="1600" b="1"/>
                        <a:t>Arts, Entertainment, and Recreation</a:t>
                      </a:r>
                      <a:endParaRPr sz="16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600" b="1"/>
                        <a:t>2,011</a:t>
                      </a:r>
                      <a:endParaRPr sz="16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600" b="1"/>
                        <a:t>1,927</a:t>
                      </a:r>
                      <a:endParaRPr sz="16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1"/>
                  </a:ext>
                </a:extLst>
              </a:tr>
              <a:tr h="564150">
                <a:tc>
                  <a:txBody>
                    <a:bodyPr/>
                    <a:lstStyle/>
                    <a:p>
                      <a:pPr marL="0" lvl="0" indent="0" algn="l" rtl="0">
                        <a:lnSpc>
                          <a:spcPct val="115000"/>
                        </a:lnSpc>
                        <a:spcBef>
                          <a:spcPts val="0"/>
                        </a:spcBef>
                        <a:spcAft>
                          <a:spcPts val="0"/>
                        </a:spcAft>
                        <a:buNone/>
                      </a:pPr>
                      <a:r>
                        <a:rPr lang="en" sz="1600"/>
                        <a:t>Transportation and Warehousing</a:t>
                      </a:r>
                      <a:endParaRPr sz="1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600"/>
                        <a:t>1,551</a:t>
                      </a:r>
                      <a:endParaRPr sz="1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600"/>
                        <a:t>1,290</a:t>
                      </a:r>
                      <a:endParaRPr sz="1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2"/>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35"/>
          <p:cNvPicPr preferRelativeResize="0"/>
          <p:nvPr/>
        </p:nvPicPr>
        <p:blipFill rotWithShape="1">
          <a:blip r:embed="rId3">
            <a:alphaModFix/>
          </a:blip>
          <a:srcRect r="1816" b="5114"/>
          <a:stretch/>
        </p:blipFill>
        <p:spPr>
          <a:xfrm>
            <a:off x="377475" y="721725"/>
            <a:ext cx="10547299" cy="51232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36"/>
          <p:cNvPicPr preferRelativeResize="0"/>
          <p:nvPr/>
        </p:nvPicPr>
        <p:blipFill>
          <a:blip r:embed="rId3">
            <a:alphaModFix/>
          </a:blip>
          <a:stretch>
            <a:fillRect/>
          </a:stretch>
        </p:blipFill>
        <p:spPr>
          <a:xfrm>
            <a:off x="465200" y="1021100"/>
            <a:ext cx="6705449" cy="5025801"/>
          </a:xfrm>
          <a:prstGeom prst="rect">
            <a:avLst/>
          </a:prstGeom>
          <a:noFill/>
          <a:ln>
            <a:noFill/>
          </a:ln>
        </p:spPr>
      </p:pic>
      <p:pic>
        <p:nvPicPr>
          <p:cNvPr id="249" name="Google Shape;249;p36"/>
          <p:cNvPicPr preferRelativeResize="0"/>
          <p:nvPr/>
        </p:nvPicPr>
        <p:blipFill>
          <a:blip r:embed="rId4">
            <a:alphaModFix/>
          </a:blip>
          <a:stretch>
            <a:fillRect/>
          </a:stretch>
        </p:blipFill>
        <p:spPr>
          <a:xfrm>
            <a:off x="7465949" y="1908925"/>
            <a:ext cx="4313129" cy="287471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37"/>
          <p:cNvPicPr preferRelativeResize="0"/>
          <p:nvPr/>
        </p:nvPicPr>
        <p:blipFill>
          <a:blip r:embed="rId3">
            <a:alphaModFix/>
          </a:blip>
          <a:stretch>
            <a:fillRect/>
          </a:stretch>
        </p:blipFill>
        <p:spPr>
          <a:xfrm>
            <a:off x="1531075" y="676500"/>
            <a:ext cx="8703252" cy="58021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8"/>
          <p:cNvSpPr txBox="1">
            <a:spLocks noGrp="1"/>
          </p:cNvSpPr>
          <p:nvPr>
            <p:ph type="subTitle" idx="1"/>
          </p:nvPr>
        </p:nvSpPr>
        <p:spPr>
          <a:xfrm>
            <a:off x="442325" y="1949225"/>
            <a:ext cx="6006300" cy="43725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Font typeface="Questrial"/>
              <a:buChar char="●"/>
            </a:pPr>
            <a:r>
              <a:rPr lang="en" sz="1800">
                <a:latin typeface="Helvetica Neue"/>
                <a:ea typeface="Helvetica Neue"/>
                <a:cs typeface="Helvetica Neue"/>
                <a:sym typeface="Helvetica Neue"/>
              </a:rPr>
              <a:t>In 2018, </a:t>
            </a:r>
            <a:r>
              <a:rPr lang="en" sz="1800" b="1">
                <a:latin typeface="Helvetica Neue"/>
                <a:ea typeface="Helvetica Neue"/>
                <a:cs typeface="Helvetica Neue"/>
                <a:sym typeface="Helvetica Neue"/>
              </a:rPr>
              <a:t>$20,000</a:t>
            </a:r>
            <a:r>
              <a:rPr lang="en" sz="1800">
                <a:latin typeface="Helvetica Neue"/>
                <a:ea typeface="Helvetica Neue"/>
                <a:cs typeface="Helvetica Neue"/>
                <a:sym typeface="Helvetica Neue"/>
              </a:rPr>
              <a:t> distributed to </a:t>
            </a:r>
            <a:r>
              <a:rPr lang="en" sz="1800" b="1">
                <a:latin typeface="Helvetica Neue"/>
                <a:ea typeface="Helvetica Neue"/>
                <a:cs typeface="Helvetica Neue"/>
                <a:sym typeface="Helvetica Neue"/>
              </a:rPr>
              <a:t>17 </a:t>
            </a:r>
            <a:r>
              <a:rPr lang="en" sz="1800">
                <a:latin typeface="Helvetica Neue"/>
                <a:ea typeface="Helvetica Neue"/>
                <a:cs typeface="Helvetica Neue"/>
                <a:sym typeface="Helvetica Neue"/>
              </a:rPr>
              <a:t>local arts and cultural organizations</a:t>
            </a:r>
            <a:endParaRPr sz="1800">
              <a:latin typeface="Helvetica Neue"/>
              <a:ea typeface="Helvetica Neue"/>
              <a:cs typeface="Helvetica Neue"/>
              <a:sym typeface="Helvetica Neue"/>
            </a:endParaRPr>
          </a:p>
          <a:p>
            <a:pPr marL="0" lvl="0" indent="0" algn="l" rtl="0">
              <a:lnSpc>
                <a:spcPct val="100000"/>
              </a:lnSpc>
              <a:spcBef>
                <a:spcPts val="0"/>
              </a:spcBef>
              <a:spcAft>
                <a:spcPts val="0"/>
              </a:spcAft>
              <a:buClr>
                <a:schemeClr val="dk1"/>
              </a:buClr>
              <a:buSzPts val="1100"/>
              <a:buFont typeface="Arial"/>
              <a:buNone/>
            </a:pPr>
            <a:endParaRPr sz="1800">
              <a:latin typeface="Helvetica Neue"/>
              <a:ea typeface="Helvetica Neue"/>
              <a:cs typeface="Helvetica Neue"/>
              <a:sym typeface="Helvetica Neue"/>
            </a:endParaRPr>
          </a:p>
          <a:p>
            <a:pPr marL="457200" lvl="0" indent="-342900" algn="l" rtl="0">
              <a:lnSpc>
                <a:spcPct val="80000"/>
              </a:lnSpc>
              <a:spcBef>
                <a:spcPts val="0"/>
              </a:spcBef>
              <a:spcAft>
                <a:spcPts val="0"/>
              </a:spcAft>
              <a:buSzPts val="1800"/>
              <a:buFont typeface="Questrial"/>
              <a:buChar char="●"/>
            </a:pPr>
            <a:r>
              <a:rPr lang="en" sz="1800">
                <a:latin typeface="Helvetica Neue"/>
                <a:ea typeface="Helvetica Neue"/>
                <a:cs typeface="Helvetica Neue"/>
                <a:sym typeface="Helvetica Neue"/>
              </a:rPr>
              <a:t>The Bloomington Arts Commission supports the work of more than </a:t>
            </a:r>
            <a:r>
              <a:rPr lang="en" sz="1800" b="1">
                <a:latin typeface="Helvetica Neue"/>
                <a:ea typeface="Helvetica Neue"/>
                <a:cs typeface="Helvetica Neue"/>
                <a:sym typeface="Helvetica Neue"/>
              </a:rPr>
              <a:t>632 artists</a:t>
            </a:r>
            <a:r>
              <a:rPr lang="en" sz="1800">
                <a:latin typeface="Helvetica Neue"/>
                <a:ea typeface="Helvetica Neue"/>
                <a:cs typeface="Helvetica Neue"/>
                <a:sym typeface="Helvetica Neue"/>
              </a:rPr>
              <a:t> annually.</a:t>
            </a:r>
            <a:endParaRPr sz="1800">
              <a:latin typeface="Helvetica Neue"/>
              <a:ea typeface="Helvetica Neue"/>
              <a:cs typeface="Helvetica Neue"/>
              <a:sym typeface="Helvetica Neue"/>
            </a:endParaRPr>
          </a:p>
          <a:p>
            <a:pPr marL="457200" lvl="0" indent="-342900" algn="l" rtl="0">
              <a:lnSpc>
                <a:spcPct val="80000"/>
              </a:lnSpc>
              <a:spcBef>
                <a:spcPts val="1400"/>
              </a:spcBef>
              <a:spcAft>
                <a:spcPts val="0"/>
              </a:spcAft>
              <a:buSzPts val="1800"/>
              <a:buFont typeface="Questrial"/>
              <a:buChar char="●"/>
            </a:pPr>
            <a:r>
              <a:rPr lang="en" sz="1800">
                <a:latin typeface="Helvetica Neue"/>
                <a:ea typeface="Helvetica Neue"/>
                <a:cs typeface="Helvetica Neue"/>
                <a:sym typeface="Helvetica Neue"/>
              </a:rPr>
              <a:t>Annually, more than </a:t>
            </a:r>
            <a:r>
              <a:rPr lang="en" sz="1800" b="1">
                <a:latin typeface="Helvetica Neue"/>
                <a:ea typeface="Helvetica Neue"/>
                <a:cs typeface="Helvetica Neue"/>
                <a:sym typeface="Helvetica Neue"/>
              </a:rPr>
              <a:t>15,700 </a:t>
            </a:r>
            <a:r>
              <a:rPr lang="en" sz="1800">
                <a:latin typeface="Helvetica Neue"/>
                <a:ea typeface="Helvetica Neue"/>
                <a:cs typeface="Helvetica Neue"/>
                <a:sym typeface="Helvetica Neue"/>
              </a:rPr>
              <a:t>Bloomington audience members attend Bloomington Arts Commission grant-supported arts projects. </a:t>
            </a:r>
            <a:endParaRPr sz="1800">
              <a:latin typeface="Helvetica Neue"/>
              <a:ea typeface="Helvetica Neue"/>
              <a:cs typeface="Helvetica Neue"/>
              <a:sym typeface="Helvetica Neue"/>
            </a:endParaRPr>
          </a:p>
          <a:p>
            <a:pPr marL="457200" lvl="0" indent="-342900" algn="l" rtl="0">
              <a:lnSpc>
                <a:spcPct val="80000"/>
              </a:lnSpc>
              <a:spcBef>
                <a:spcPts val="1400"/>
              </a:spcBef>
              <a:spcAft>
                <a:spcPts val="0"/>
              </a:spcAft>
              <a:buSzPts val="1800"/>
              <a:buFont typeface="Helvetica Neue"/>
              <a:buChar char="●"/>
            </a:pPr>
            <a:r>
              <a:rPr lang="en" sz="1800" b="1">
                <a:latin typeface="Helvetica Neue"/>
                <a:ea typeface="Helvetica Neue"/>
                <a:cs typeface="Helvetica Neue"/>
                <a:sym typeface="Helvetica Neue"/>
              </a:rPr>
              <a:t>2019 City Budget has increased the BAC Grant program to $40,000.  </a:t>
            </a:r>
            <a:endParaRPr sz="1800" b="1">
              <a:latin typeface="Helvetica Neue"/>
              <a:ea typeface="Helvetica Neue"/>
              <a:cs typeface="Helvetica Neue"/>
              <a:sym typeface="Helvetica Neue"/>
            </a:endParaRPr>
          </a:p>
          <a:p>
            <a:pPr marL="0" lvl="0" indent="0" algn="l" rtl="0">
              <a:lnSpc>
                <a:spcPct val="100000"/>
              </a:lnSpc>
              <a:spcBef>
                <a:spcPts val="0"/>
              </a:spcBef>
              <a:spcAft>
                <a:spcPts val="0"/>
              </a:spcAft>
              <a:buNone/>
            </a:pPr>
            <a:endParaRPr sz="1800">
              <a:latin typeface="Questrial"/>
              <a:ea typeface="Questrial"/>
              <a:cs typeface="Questrial"/>
              <a:sym typeface="Questrial"/>
            </a:endParaRPr>
          </a:p>
        </p:txBody>
      </p:sp>
      <p:pic>
        <p:nvPicPr>
          <p:cNvPr id="262" name="Google Shape;262;p38"/>
          <p:cNvPicPr preferRelativeResize="0"/>
          <p:nvPr/>
        </p:nvPicPr>
        <p:blipFill>
          <a:blip r:embed="rId3">
            <a:alphaModFix/>
          </a:blip>
          <a:stretch>
            <a:fillRect/>
          </a:stretch>
        </p:blipFill>
        <p:spPr>
          <a:xfrm>
            <a:off x="6370375" y="1279738"/>
            <a:ext cx="5391617" cy="4043713"/>
          </a:xfrm>
          <a:prstGeom prst="rect">
            <a:avLst/>
          </a:prstGeom>
          <a:noFill/>
          <a:ln>
            <a:noFill/>
          </a:ln>
        </p:spPr>
      </p:pic>
      <p:sp>
        <p:nvSpPr>
          <p:cNvPr id="263" name="Google Shape;263;p38"/>
          <p:cNvSpPr txBox="1"/>
          <p:nvPr/>
        </p:nvSpPr>
        <p:spPr>
          <a:xfrm>
            <a:off x="946625" y="1279750"/>
            <a:ext cx="5206200" cy="66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Helvetica Neue"/>
                <a:ea typeface="Helvetica Neue"/>
                <a:cs typeface="Helvetica Neue"/>
                <a:sym typeface="Helvetica Neue"/>
              </a:rPr>
              <a:t>BAC Arts Project Grants Program </a:t>
            </a:r>
            <a:endParaRPr sz="2400">
              <a:latin typeface="Helvetica Neue"/>
              <a:ea typeface="Helvetica Neue"/>
              <a:cs typeface="Helvetica Neue"/>
              <a:sym typeface="Helvetica Neue"/>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9"/>
          <p:cNvSpPr txBox="1">
            <a:spLocks noGrp="1"/>
          </p:cNvSpPr>
          <p:nvPr>
            <p:ph type="subTitle" idx="1"/>
          </p:nvPr>
        </p:nvSpPr>
        <p:spPr>
          <a:xfrm>
            <a:off x="5899500" y="3052159"/>
            <a:ext cx="5594700" cy="28716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a:t>Amount of Money Awarded: $40,000</a:t>
            </a:r>
            <a:endParaRPr/>
          </a:p>
          <a:p>
            <a:pPr marL="0" lvl="0" indent="0" algn="l" rtl="0">
              <a:spcBef>
                <a:spcPts val="1000"/>
              </a:spcBef>
              <a:spcAft>
                <a:spcPts val="0"/>
              </a:spcAft>
              <a:buNone/>
            </a:pPr>
            <a:r>
              <a:rPr lang="en"/>
              <a:t>Number of Applicants: 21</a:t>
            </a:r>
            <a:endParaRPr/>
          </a:p>
          <a:p>
            <a:pPr marL="0" lvl="0" indent="0" algn="l" rtl="0">
              <a:spcBef>
                <a:spcPts val="1000"/>
              </a:spcBef>
              <a:spcAft>
                <a:spcPts val="0"/>
              </a:spcAft>
              <a:buNone/>
            </a:pPr>
            <a:r>
              <a:rPr lang="en"/>
              <a:t>Number of Applicants Awarded: 13</a:t>
            </a:r>
            <a:endParaRPr/>
          </a:p>
          <a:p>
            <a:pPr marL="0" lvl="0" indent="0" algn="l" rtl="0">
              <a:spcBef>
                <a:spcPts val="1000"/>
              </a:spcBef>
              <a:spcAft>
                <a:spcPts val="0"/>
              </a:spcAft>
              <a:buNone/>
            </a:pPr>
            <a:r>
              <a:rPr lang="en"/>
              <a:t>Average amount awarded: $3,076</a:t>
            </a:r>
            <a:endParaRPr/>
          </a:p>
        </p:txBody>
      </p:sp>
      <p:pic>
        <p:nvPicPr>
          <p:cNvPr id="270" name="Google Shape;270;p39"/>
          <p:cNvPicPr preferRelativeResize="0"/>
          <p:nvPr/>
        </p:nvPicPr>
        <p:blipFill rotWithShape="1">
          <a:blip r:embed="rId3">
            <a:alphaModFix/>
          </a:blip>
          <a:srcRect t="28926" b="29541"/>
          <a:stretch/>
        </p:blipFill>
        <p:spPr>
          <a:xfrm>
            <a:off x="5807050" y="533625"/>
            <a:ext cx="5908850" cy="2454075"/>
          </a:xfrm>
          <a:prstGeom prst="rect">
            <a:avLst/>
          </a:prstGeom>
          <a:noFill/>
          <a:ln>
            <a:noFill/>
          </a:ln>
        </p:spPr>
      </p:pic>
      <p:pic>
        <p:nvPicPr>
          <p:cNvPr id="271" name="Google Shape;271;p39"/>
          <p:cNvPicPr preferRelativeResize="0"/>
          <p:nvPr/>
        </p:nvPicPr>
        <p:blipFill rotWithShape="1">
          <a:blip r:embed="rId4">
            <a:alphaModFix/>
          </a:blip>
          <a:srcRect l="5220" r="9760"/>
          <a:stretch/>
        </p:blipFill>
        <p:spPr>
          <a:xfrm>
            <a:off x="832075" y="1564550"/>
            <a:ext cx="4756900" cy="37289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40" descr="Image result for lotus firehouse project"/>
          <p:cNvPicPr preferRelativeResize="0"/>
          <p:nvPr/>
        </p:nvPicPr>
        <p:blipFill>
          <a:blip r:embed="rId3">
            <a:alphaModFix/>
          </a:blip>
          <a:stretch>
            <a:fillRect/>
          </a:stretch>
        </p:blipFill>
        <p:spPr>
          <a:xfrm>
            <a:off x="1557100" y="976425"/>
            <a:ext cx="8649001" cy="50381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41"/>
          <p:cNvPicPr preferRelativeResize="0"/>
          <p:nvPr/>
        </p:nvPicPr>
        <p:blipFill>
          <a:blip r:embed="rId3">
            <a:alphaModFix/>
          </a:blip>
          <a:stretch>
            <a:fillRect/>
          </a:stretch>
        </p:blipFill>
        <p:spPr>
          <a:xfrm>
            <a:off x="1341101" y="713975"/>
            <a:ext cx="8999125" cy="60006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42"/>
          <p:cNvSpPr txBox="1">
            <a:spLocks noGrp="1"/>
          </p:cNvSpPr>
          <p:nvPr>
            <p:ph type="ctrTitle"/>
          </p:nvPr>
        </p:nvSpPr>
        <p:spPr>
          <a:xfrm>
            <a:off x="1524000" y="1122363"/>
            <a:ext cx="9144000" cy="238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290" name="Google Shape;290;p42"/>
          <p:cNvSpPr txBox="1">
            <a:spLocks noGrp="1"/>
          </p:cNvSpPr>
          <p:nvPr>
            <p:ph type="subTitle" idx="1"/>
          </p:nvPr>
        </p:nvSpPr>
        <p:spPr>
          <a:xfrm>
            <a:off x="1524000" y="3602038"/>
            <a:ext cx="9144000" cy="1655700"/>
          </a:xfrm>
          <a:prstGeom prst="rect">
            <a:avLst/>
          </a:prstGeom>
        </p:spPr>
        <p:txBody>
          <a:bodyPr spcFirstLastPara="1" wrap="square" lIns="91425" tIns="91425" rIns="91425" bIns="91425" anchor="t" anchorCtr="0">
            <a:noAutofit/>
          </a:bodyPr>
          <a:lstStyle/>
          <a:p>
            <a:pPr marL="0" lvl="0" indent="0" algn="ctr" rtl="0">
              <a:spcBef>
                <a:spcPts val="1000"/>
              </a:spcBef>
              <a:spcAft>
                <a:spcPts val="0"/>
              </a:spcAft>
              <a:buNone/>
            </a:pPr>
            <a:endParaRPr/>
          </a:p>
        </p:txBody>
      </p:sp>
      <p:pic>
        <p:nvPicPr>
          <p:cNvPr id="291" name="Google Shape;291;p42"/>
          <p:cNvPicPr preferRelativeResize="0"/>
          <p:nvPr/>
        </p:nvPicPr>
        <p:blipFill>
          <a:blip r:embed="rId3">
            <a:alphaModFix/>
          </a:blip>
          <a:stretch>
            <a:fillRect/>
          </a:stretch>
        </p:blipFill>
        <p:spPr>
          <a:xfrm>
            <a:off x="1360600" y="679205"/>
            <a:ext cx="9144003" cy="605434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43"/>
          <p:cNvPicPr preferRelativeResize="0"/>
          <p:nvPr/>
        </p:nvPicPr>
        <p:blipFill>
          <a:blip r:embed="rId3">
            <a:alphaModFix/>
          </a:blip>
          <a:stretch>
            <a:fillRect/>
          </a:stretch>
        </p:blipFill>
        <p:spPr>
          <a:xfrm>
            <a:off x="771950" y="1314100"/>
            <a:ext cx="5639726" cy="4229798"/>
          </a:xfrm>
          <a:prstGeom prst="rect">
            <a:avLst/>
          </a:prstGeom>
          <a:noFill/>
          <a:ln>
            <a:noFill/>
          </a:ln>
        </p:spPr>
      </p:pic>
      <p:pic>
        <p:nvPicPr>
          <p:cNvPr id="297" name="Google Shape;297;p43"/>
          <p:cNvPicPr preferRelativeResize="0"/>
          <p:nvPr/>
        </p:nvPicPr>
        <p:blipFill>
          <a:blip r:embed="rId4">
            <a:alphaModFix/>
          </a:blip>
          <a:stretch>
            <a:fillRect/>
          </a:stretch>
        </p:blipFill>
        <p:spPr>
          <a:xfrm>
            <a:off x="6656450" y="297950"/>
            <a:ext cx="4286250" cy="5715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6"/>
          <p:cNvSpPr txBox="1"/>
          <p:nvPr/>
        </p:nvSpPr>
        <p:spPr>
          <a:xfrm>
            <a:off x="268925" y="75650"/>
            <a:ext cx="11018400" cy="66018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1000"/>
              </a:spcBef>
              <a:spcAft>
                <a:spcPts val="0"/>
              </a:spcAft>
              <a:buNone/>
            </a:pPr>
            <a:r>
              <a:rPr lang="en" sz="2800">
                <a:solidFill>
                  <a:schemeClr val="dk1"/>
                </a:solidFill>
                <a:latin typeface="Calibri"/>
                <a:ea typeface="Calibri"/>
                <a:cs typeface="Calibri"/>
                <a:sym typeface="Calibri"/>
              </a:rPr>
              <a:t>...to foster a livable and economically </a:t>
            </a:r>
            <a:r>
              <a:rPr lang="en" sz="2800">
                <a:solidFill>
                  <a:srgbClr val="FF0000"/>
                </a:solidFill>
                <a:latin typeface="Calibri"/>
                <a:ea typeface="Calibri"/>
                <a:cs typeface="Calibri"/>
                <a:sym typeface="Calibri"/>
              </a:rPr>
              <a:t>resilient </a:t>
            </a:r>
            <a:r>
              <a:rPr lang="en" sz="2800">
                <a:solidFill>
                  <a:schemeClr val="dk1"/>
                </a:solidFill>
                <a:latin typeface="Calibri"/>
                <a:ea typeface="Calibri"/>
                <a:cs typeface="Calibri"/>
                <a:sym typeface="Calibri"/>
              </a:rPr>
              <a:t>community…</a:t>
            </a:r>
            <a:endParaRPr sz="2800">
              <a:solidFill>
                <a:schemeClr val="dk1"/>
              </a:solidFill>
              <a:latin typeface="Calibri"/>
              <a:ea typeface="Calibri"/>
              <a:cs typeface="Calibri"/>
              <a:sym typeface="Calibri"/>
            </a:endParaRPr>
          </a:p>
          <a:p>
            <a:pPr marL="0" lvl="0" indent="0" algn="ctr" rtl="0">
              <a:lnSpc>
                <a:spcPct val="90000"/>
              </a:lnSpc>
              <a:spcBef>
                <a:spcPts val="1000"/>
              </a:spcBef>
              <a:spcAft>
                <a:spcPts val="0"/>
              </a:spcAft>
              <a:buNone/>
            </a:pPr>
            <a:endParaRPr sz="2800">
              <a:solidFill>
                <a:schemeClr val="dk1"/>
              </a:solidFill>
              <a:latin typeface="Calibri"/>
              <a:ea typeface="Calibri"/>
              <a:cs typeface="Calibri"/>
              <a:sym typeface="Calibri"/>
            </a:endParaRPr>
          </a:p>
          <a:p>
            <a:pPr marL="0" lvl="0" indent="0" algn="ctr" rtl="0">
              <a:lnSpc>
                <a:spcPct val="90000"/>
              </a:lnSpc>
              <a:spcBef>
                <a:spcPts val="1000"/>
              </a:spcBef>
              <a:spcAft>
                <a:spcPts val="0"/>
              </a:spcAft>
              <a:buNone/>
            </a:pPr>
            <a:r>
              <a:rPr lang="en" sz="2800">
                <a:solidFill>
                  <a:schemeClr val="dk1"/>
                </a:solidFill>
                <a:latin typeface="Calibri"/>
                <a:ea typeface="Calibri"/>
                <a:cs typeface="Calibri"/>
                <a:sym typeface="Calibri"/>
              </a:rPr>
              <a:t>...through partnerships, collaboration and outreach, and </a:t>
            </a:r>
            <a:endParaRPr sz="2800">
              <a:solidFill>
                <a:schemeClr val="dk1"/>
              </a:solidFill>
              <a:latin typeface="Calibri"/>
              <a:ea typeface="Calibri"/>
              <a:cs typeface="Calibri"/>
              <a:sym typeface="Calibri"/>
            </a:endParaRPr>
          </a:p>
          <a:p>
            <a:pPr marL="0" lvl="0" indent="0" algn="ctr" rtl="0">
              <a:lnSpc>
                <a:spcPct val="90000"/>
              </a:lnSpc>
              <a:spcBef>
                <a:spcPts val="1000"/>
              </a:spcBef>
              <a:spcAft>
                <a:spcPts val="0"/>
              </a:spcAft>
              <a:buNone/>
            </a:pPr>
            <a:r>
              <a:rPr lang="en" sz="2800">
                <a:solidFill>
                  <a:schemeClr val="dk1"/>
                </a:solidFill>
                <a:latin typeface="Calibri"/>
                <a:ea typeface="Calibri"/>
                <a:cs typeface="Calibri"/>
                <a:sym typeface="Calibri"/>
              </a:rPr>
              <a:t>through strategic initiatives…</a:t>
            </a:r>
            <a:endParaRPr sz="2800">
              <a:solidFill>
                <a:schemeClr val="dk1"/>
              </a:solidFill>
              <a:latin typeface="Calibri"/>
              <a:ea typeface="Calibri"/>
              <a:cs typeface="Calibri"/>
              <a:sym typeface="Calibri"/>
            </a:endParaRPr>
          </a:p>
          <a:p>
            <a:pPr marL="0" lvl="0" indent="0" algn="ctr" rtl="0">
              <a:lnSpc>
                <a:spcPct val="90000"/>
              </a:lnSpc>
              <a:spcBef>
                <a:spcPts val="1000"/>
              </a:spcBef>
              <a:spcAft>
                <a:spcPts val="0"/>
              </a:spcAft>
              <a:buNone/>
            </a:pPr>
            <a:endParaRPr sz="2800">
              <a:solidFill>
                <a:schemeClr val="dk1"/>
              </a:solidFill>
              <a:latin typeface="Calibri"/>
              <a:ea typeface="Calibri"/>
              <a:cs typeface="Calibri"/>
              <a:sym typeface="Calibri"/>
            </a:endParaRPr>
          </a:p>
          <a:p>
            <a:pPr marL="0" lvl="0" indent="0" algn="ctr" rtl="0">
              <a:lnSpc>
                <a:spcPct val="90000"/>
              </a:lnSpc>
              <a:spcBef>
                <a:spcPts val="1000"/>
              </a:spcBef>
              <a:spcAft>
                <a:spcPts val="0"/>
              </a:spcAft>
              <a:buNone/>
            </a:pPr>
            <a:r>
              <a:rPr lang="en" sz="2800">
                <a:solidFill>
                  <a:schemeClr val="dk1"/>
                </a:solidFill>
                <a:latin typeface="Calibri"/>
                <a:ea typeface="Calibri"/>
                <a:cs typeface="Calibri"/>
                <a:sym typeface="Calibri"/>
              </a:rPr>
              <a:t>...which expand </a:t>
            </a:r>
            <a:r>
              <a:rPr lang="en" sz="2800">
                <a:solidFill>
                  <a:srgbClr val="FF0000"/>
                </a:solidFill>
                <a:latin typeface="Calibri"/>
                <a:ea typeface="Calibri"/>
                <a:cs typeface="Calibri"/>
                <a:sym typeface="Calibri"/>
              </a:rPr>
              <a:t>economic </a:t>
            </a:r>
            <a:r>
              <a:rPr lang="en" sz="2800">
                <a:solidFill>
                  <a:schemeClr val="dk1"/>
                </a:solidFill>
                <a:latin typeface="Calibri"/>
                <a:ea typeface="Calibri"/>
                <a:cs typeface="Calibri"/>
                <a:sym typeface="Calibri"/>
              </a:rPr>
              <a:t>opportunities, preserve the health of our </a:t>
            </a:r>
            <a:r>
              <a:rPr lang="en" sz="2800">
                <a:solidFill>
                  <a:srgbClr val="FF0000"/>
                </a:solidFill>
                <a:latin typeface="Calibri"/>
                <a:ea typeface="Calibri"/>
                <a:cs typeface="Calibri"/>
                <a:sym typeface="Calibri"/>
              </a:rPr>
              <a:t>environment</a:t>
            </a:r>
            <a:r>
              <a:rPr lang="en" sz="2800">
                <a:solidFill>
                  <a:schemeClr val="dk1"/>
                </a:solidFill>
                <a:latin typeface="Calibri"/>
                <a:ea typeface="Calibri"/>
                <a:cs typeface="Calibri"/>
                <a:sym typeface="Calibri"/>
              </a:rPr>
              <a:t>, provide for social </a:t>
            </a:r>
            <a:r>
              <a:rPr lang="en" sz="2800">
                <a:solidFill>
                  <a:srgbClr val="FF0000"/>
                </a:solidFill>
                <a:latin typeface="Calibri"/>
                <a:ea typeface="Calibri"/>
                <a:cs typeface="Calibri"/>
                <a:sym typeface="Calibri"/>
              </a:rPr>
              <a:t>equity </a:t>
            </a:r>
            <a:r>
              <a:rPr lang="en" sz="2800">
                <a:solidFill>
                  <a:schemeClr val="dk1"/>
                </a:solidFill>
                <a:latin typeface="Calibri"/>
                <a:ea typeface="Calibri"/>
                <a:cs typeface="Calibri"/>
                <a:sym typeface="Calibri"/>
              </a:rPr>
              <a:t>to the citizenry, and advance the principles of </a:t>
            </a:r>
            <a:r>
              <a:rPr lang="en" sz="2800">
                <a:solidFill>
                  <a:srgbClr val="FF0000"/>
                </a:solidFill>
                <a:latin typeface="Calibri"/>
                <a:ea typeface="Calibri"/>
                <a:cs typeface="Calibri"/>
                <a:sym typeface="Calibri"/>
              </a:rPr>
              <a:t>sustainable </a:t>
            </a:r>
            <a:r>
              <a:rPr lang="en" sz="2800">
                <a:solidFill>
                  <a:schemeClr val="dk1"/>
                </a:solidFill>
                <a:latin typeface="Calibri"/>
                <a:ea typeface="Calibri"/>
                <a:cs typeface="Calibri"/>
                <a:sym typeface="Calibri"/>
              </a:rPr>
              <a:t>development.</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4"/>
          <p:cNvSpPr txBox="1">
            <a:spLocks noGrp="1"/>
          </p:cNvSpPr>
          <p:nvPr>
            <p:ph type="ctrTitle"/>
          </p:nvPr>
        </p:nvSpPr>
        <p:spPr>
          <a:xfrm>
            <a:off x="1524000" y="1122363"/>
            <a:ext cx="9144000" cy="238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304" name="Google Shape;304;p44"/>
          <p:cNvSpPr txBox="1">
            <a:spLocks noGrp="1"/>
          </p:cNvSpPr>
          <p:nvPr>
            <p:ph type="subTitle" idx="1"/>
          </p:nvPr>
        </p:nvSpPr>
        <p:spPr>
          <a:xfrm>
            <a:off x="1524000" y="3602038"/>
            <a:ext cx="9144000" cy="1655700"/>
          </a:xfrm>
          <a:prstGeom prst="rect">
            <a:avLst/>
          </a:prstGeom>
        </p:spPr>
        <p:txBody>
          <a:bodyPr spcFirstLastPara="1" wrap="square" lIns="91425" tIns="91425" rIns="91425" bIns="91425" anchor="t" anchorCtr="0">
            <a:noAutofit/>
          </a:bodyPr>
          <a:lstStyle/>
          <a:p>
            <a:pPr marL="0" lvl="0" indent="0" algn="ctr" rtl="0">
              <a:spcBef>
                <a:spcPts val="1000"/>
              </a:spcBef>
              <a:spcAft>
                <a:spcPts val="0"/>
              </a:spcAft>
              <a:buNone/>
            </a:pPr>
            <a:endParaRPr/>
          </a:p>
        </p:txBody>
      </p:sp>
      <p:pic>
        <p:nvPicPr>
          <p:cNvPr id="305" name="Google Shape;305;p44"/>
          <p:cNvPicPr preferRelativeResize="0"/>
          <p:nvPr/>
        </p:nvPicPr>
        <p:blipFill>
          <a:blip r:embed="rId3">
            <a:alphaModFix/>
          </a:blip>
          <a:stretch>
            <a:fillRect/>
          </a:stretch>
        </p:blipFill>
        <p:spPr>
          <a:xfrm>
            <a:off x="6399600" y="1023375"/>
            <a:ext cx="5735997" cy="4302002"/>
          </a:xfrm>
          <a:prstGeom prst="rect">
            <a:avLst/>
          </a:prstGeom>
          <a:noFill/>
          <a:ln>
            <a:noFill/>
          </a:ln>
        </p:spPr>
      </p:pic>
      <p:pic>
        <p:nvPicPr>
          <p:cNvPr id="306" name="Google Shape;306;p44"/>
          <p:cNvPicPr preferRelativeResize="0"/>
          <p:nvPr/>
        </p:nvPicPr>
        <p:blipFill>
          <a:blip r:embed="rId4">
            <a:alphaModFix/>
          </a:blip>
          <a:stretch>
            <a:fillRect/>
          </a:stretch>
        </p:blipFill>
        <p:spPr>
          <a:xfrm>
            <a:off x="297850" y="1023368"/>
            <a:ext cx="5736003" cy="430202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Google Shape;312;p45"/>
          <p:cNvPicPr preferRelativeResize="0"/>
          <p:nvPr/>
        </p:nvPicPr>
        <p:blipFill>
          <a:blip r:embed="rId3">
            <a:alphaModFix/>
          </a:blip>
          <a:stretch>
            <a:fillRect/>
          </a:stretch>
        </p:blipFill>
        <p:spPr>
          <a:xfrm>
            <a:off x="174475" y="1122375"/>
            <a:ext cx="5804498" cy="4353373"/>
          </a:xfrm>
          <a:prstGeom prst="rect">
            <a:avLst/>
          </a:prstGeom>
          <a:noFill/>
          <a:ln>
            <a:noFill/>
          </a:ln>
        </p:spPr>
      </p:pic>
      <p:pic>
        <p:nvPicPr>
          <p:cNvPr id="313" name="Google Shape;313;p45"/>
          <p:cNvPicPr preferRelativeResize="0"/>
          <p:nvPr/>
        </p:nvPicPr>
        <p:blipFill>
          <a:blip r:embed="rId4">
            <a:alphaModFix/>
          </a:blip>
          <a:stretch>
            <a:fillRect/>
          </a:stretch>
        </p:blipFill>
        <p:spPr>
          <a:xfrm>
            <a:off x="6141147" y="1044588"/>
            <a:ext cx="5908223" cy="443116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Google Shape;319;p46"/>
          <p:cNvPicPr preferRelativeResize="0"/>
          <p:nvPr/>
        </p:nvPicPr>
        <p:blipFill>
          <a:blip r:embed="rId3">
            <a:alphaModFix/>
          </a:blip>
          <a:stretch>
            <a:fillRect/>
          </a:stretch>
        </p:blipFill>
        <p:spPr>
          <a:xfrm>
            <a:off x="805238" y="733225"/>
            <a:ext cx="4366276" cy="5821701"/>
          </a:xfrm>
          <a:prstGeom prst="rect">
            <a:avLst/>
          </a:prstGeom>
          <a:noFill/>
          <a:ln>
            <a:noFill/>
          </a:ln>
        </p:spPr>
      </p:pic>
      <p:pic>
        <p:nvPicPr>
          <p:cNvPr id="320" name="Google Shape;320;p46"/>
          <p:cNvPicPr preferRelativeResize="0"/>
          <p:nvPr/>
        </p:nvPicPr>
        <p:blipFill>
          <a:blip r:embed="rId4">
            <a:alphaModFix/>
          </a:blip>
          <a:stretch>
            <a:fillRect/>
          </a:stretch>
        </p:blipFill>
        <p:spPr>
          <a:xfrm>
            <a:off x="5394550" y="783650"/>
            <a:ext cx="6410824" cy="480502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7"/>
          <p:cNvSpPr txBox="1"/>
          <p:nvPr/>
        </p:nvSpPr>
        <p:spPr>
          <a:xfrm>
            <a:off x="604825" y="1451050"/>
            <a:ext cx="5803500" cy="3747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2400" b="1">
                <a:solidFill>
                  <a:schemeClr val="dk1"/>
                </a:solidFill>
                <a:latin typeface="Helvetica Neue"/>
                <a:ea typeface="Helvetica Neue"/>
                <a:cs typeface="Helvetica Neue"/>
                <a:sym typeface="Helvetica Neue"/>
              </a:rPr>
              <a:t>From RFPs to RFQs:</a:t>
            </a:r>
            <a:endParaRPr sz="2400" b="1">
              <a:solidFill>
                <a:schemeClr val="dk1"/>
              </a:solidFill>
              <a:latin typeface="Helvetica Neue"/>
              <a:ea typeface="Helvetica Neue"/>
              <a:cs typeface="Helvetica Neue"/>
              <a:sym typeface="Helvetica Neue"/>
            </a:endParaRPr>
          </a:p>
          <a:p>
            <a:pPr marL="0" lvl="0" indent="0" algn="l" rtl="0">
              <a:lnSpc>
                <a:spcPct val="90000"/>
              </a:lnSpc>
              <a:spcBef>
                <a:spcPts val="0"/>
              </a:spcBef>
              <a:spcAft>
                <a:spcPts val="0"/>
              </a:spcAft>
              <a:buNone/>
            </a:pPr>
            <a:endParaRPr sz="2400">
              <a:solidFill>
                <a:schemeClr val="dk1"/>
              </a:solidFill>
              <a:latin typeface="Helvetica Neue"/>
              <a:ea typeface="Helvetica Neue"/>
              <a:cs typeface="Helvetica Neue"/>
              <a:sym typeface="Helvetica Neue"/>
            </a:endParaRPr>
          </a:p>
          <a:p>
            <a:pPr marL="0" lvl="0" indent="0" algn="l" rtl="0">
              <a:lnSpc>
                <a:spcPct val="90000"/>
              </a:lnSpc>
              <a:spcBef>
                <a:spcPts val="0"/>
              </a:spcBef>
              <a:spcAft>
                <a:spcPts val="0"/>
              </a:spcAft>
              <a:buNone/>
            </a:pPr>
            <a:r>
              <a:rPr lang="en" sz="2400">
                <a:solidFill>
                  <a:schemeClr val="dk1"/>
                </a:solidFill>
                <a:latin typeface="Helvetica Neue"/>
                <a:ea typeface="Helvetica Neue"/>
                <a:cs typeface="Helvetica Neue"/>
                <a:sym typeface="Helvetica Neue"/>
              </a:rPr>
              <a:t>Since 2016, we have released 10 public RFQ’s for various arts/culture projects receiving over 120 submissions.</a:t>
            </a:r>
            <a:endParaRPr sz="2400">
              <a:solidFill>
                <a:schemeClr val="dk1"/>
              </a:solidFill>
              <a:latin typeface="Helvetica Neue"/>
              <a:ea typeface="Helvetica Neue"/>
              <a:cs typeface="Helvetica Neue"/>
              <a:sym typeface="Helvetica Neue"/>
            </a:endParaRPr>
          </a:p>
          <a:p>
            <a:pPr marL="0" lvl="0" indent="0" algn="l" rtl="0">
              <a:lnSpc>
                <a:spcPct val="90000"/>
              </a:lnSpc>
              <a:spcBef>
                <a:spcPts val="0"/>
              </a:spcBef>
              <a:spcAft>
                <a:spcPts val="0"/>
              </a:spcAft>
              <a:buNone/>
            </a:pPr>
            <a:endParaRPr sz="2400">
              <a:solidFill>
                <a:schemeClr val="dk1"/>
              </a:solidFill>
              <a:latin typeface="Helvetica Neue"/>
              <a:ea typeface="Helvetica Neue"/>
              <a:cs typeface="Helvetica Neue"/>
              <a:sym typeface="Helvetica Neue"/>
            </a:endParaRPr>
          </a:p>
          <a:p>
            <a:pPr marL="0" lvl="0" indent="0" algn="l" rtl="0">
              <a:lnSpc>
                <a:spcPct val="90000"/>
              </a:lnSpc>
              <a:spcBef>
                <a:spcPts val="0"/>
              </a:spcBef>
              <a:spcAft>
                <a:spcPts val="0"/>
              </a:spcAft>
              <a:buNone/>
            </a:pPr>
            <a:r>
              <a:rPr lang="en" sz="2400">
                <a:solidFill>
                  <a:schemeClr val="dk1"/>
                </a:solidFill>
                <a:latin typeface="Helvetica Neue"/>
                <a:ea typeface="Helvetica Neue"/>
                <a:cs typeface="Helvetica Neue"/>
                <a:sym typeface="Helvetica Neue"/>
              </a:rPr>
              <a:t>Over 60% of the artist submissions are new to the public art landscape.</a:t>
            </a:r>
            <a:endParaRPr sz="2400">
              <a:solidFill>
                <a:schemeClr val="dk1"/>
              </a:solidFill>
              <a:latin typeface="Helvetica Neue"/>
              <a:ea typeface="Helvetica Neue"/>
              <a:cs typeface="Helvetica Neue"/>
              <a:sym typeface="Helvetica Neue"/>
            </a:endParaRPr>
          </a:p>
          <a:p>
            <a:pPr marL="0" lvl="0" indent="0" algn="l" rtl="0">
              <a:lnSpc>
                <a:spcPct val="90000"/>
              </a:lnSpc>
              <a:spcBef>
                <a:spcPts val="0"/>
              </a:spcBef>
              <a:spcAft>
                <a:spcPts val="0"/>
              </a:spcAft>
              <a:buNone/>
            </a:pPr>
            <a:endParaRPr sz="2400">
              <a:solidFill>
                <a:schemeClr val="dk1"/>
              </a:solidFill>
              <a:latin typeface="Helvetica Neue"/>
              <a:ea typeface="Helvetica Neue"/>
              <a:cs typeface="Helvetica Neue"/>
              <a:sym typeface="Helvetica Neue"/>
            </a:endParaRPr>
          </a:p>
          <a:p>
            <a:pPr marL="0" lvl="0" indent="0" algn="l" rtl="0">
              <a:lnSpc>
                <a:spcPct val="90000"/>
              </a:lnSpc>
              <a:spcBef>
                <a:spcPts val="0"/>
              </a:spcBef>
              <a:spcAft>
                <a:spcPts val="0"/>
              </a:spcAft>
              <a:buNone/>
            </a:pPr>
            <a:r>
              <a:rPr lang="en" sz="2400">
                <a:solidFill>
                  <a:schemeClr val="dk1"/>
                </a:solidFill>
                <a:latin typeface="Helvetica Neue"/>
                <a:ea typeface="Helvetica Neue"/>
                <a:cs typeface="Helvetica Neue"/>
                <a:sym typeface="Helvetica Neue"/>
              </a:rPr>
              <a:t>50% of the artists selected are women.</a:t>
            </a:r>
            <a:endParaRPr sz="2400">
              <a:solidFill>
                <a:schemeClr val="dk1"/>
              </a:solidFill>
              <a:latin typeface="Helvetica Neue"/>
              <a:ea typeface="Helvetica Neue"/>
              <a:cs typeface="Helvetica Neue"/>
              <a:sym typeface="Helvetica Neue"/>
            </a:endParaRPr>
          </a:p>
          <a:p>
            <a:pPr marL="0" lvl="0" indent="0" algn="l" rtl="0">
              <a:lnSpc>
                <a:spcPct val="90000"/>
              </a:lnSpc>
              <a:spcBef>
                <a:spcPts val="0"/>
              </a:spcBef>
              <a:spcAft>
                <a:spcPts val="0"/>
              </a:spcAft>
              <a:buNone/>
            </a:pPr>
            <a:endParaRPr sz="2400">
              <a:solidFill>
                <a:schemeClr val="dk1"/>
              </a:solidFill>
              <a:latin typeface="Helvetica Neue"/>
              <a:ea typeface="Helvetica Neue"/>
              <a:cs typeface="Helvetica Neue"/>
              <a:sym typeface="Helvetica Neue"/>
            </a:endParaRPr>
          </a:p>
          <a:p>
            <a:pPr marL="0" lvl="0" indent="0" algn="l" rtl="0">
              <a:lnSpc>
                <a:spcPct val="90000"/>
              </a:lnSpc>
              <a:spcBef>
                <a:spcPts val="0"/>
              </a:spcBef>
              <a:spcAft>
                <a:spcPts val="0"/>
              </a:spcAft>
              <a:buNone/>
            </a:pPr>
            <a:endParaRPr sz="2400">
              <a:solidFill>
                <a:schemeClr val="dk1"/>
              </a:solidFill>
              <a:latin typeface="Helvetica Neue"/>
              <a:ea typeface="Helvetica Neue"/>
              <a:cs typeface="Helvetica Neue"/>
              <a:sym typeface="Helvetica Neue"/>
            </a:endParaRPr>
          </a:p>
          <a:p>
            <a:pPr marL="0" lvl="0" indent="0" algn="l" rtl="0">
              <a:lnSpc>
                <a:spcPct val="90000"/>
              </a:lnSpc>
              <a:spcBef>
                <a:spcPts val="0"/>
              </a:spcBef>
              <a:spcAft>
                <a:spcPts val="0"/>
              </a:spcAft>
              <a:buClr>
                <a:schemeClr val="dk1"/>
              </a:buClr>
              <a:buSzPts val="1100"/>
              <a:buFont typeface="Arial"/>
              <a:buNone/>
            </a:pPr>
            <a:endParaRPr sz="2400">
              <a:solidFill>
                <a:schemeClr val="dk1"/>
              </a:solidFill>
              <a:latin typeface="Helvetica Neue"/>
              <a:ea typeface="Helvetica Neue"/>
              <a:cs typeface="Helvetica Neue"/>
              <a:sym typeface="Helvetica Neue"/>
            </a:endParaRPr>
          </a:p>
        </p:txBody>
      </p:sp>
      <p:pic>
        <p:nvPicPr>
          <p:cNvPr id="327" name="Google Shape;327;p47" descr="Image result for rfp meme"/>
          <p:cNvPicPr preferRelativeResize="0"/>
          <p:nvPr/>
        </p:nvPicPr>
        <p:blipFill>
          <a:blip r:embed="rId3">
            <a:alphaModFix/>
          </a:blip>
          <a:stretch>
            <a:fillRect/>
          </a:stretch>
        </p:blipFill>
        <p:spPr>
          <a:xfrm>
            <a:off x="6554700" y="1749975"/>
            <a:ext cx="5156200" cy="35052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33" name="Google Shape;333;p48"/>
          <p:cNvPicPr preferRelativeResize="0"/>
          <p:nvPr/>
        </p:nvPicPr>
        <p:blipFill>
          <a:blip r:embed="rId3">
            <a:alphaModFix/>
          </a:blip>
          <a:stretch>
            <a:fillRect/>
          </a:stretch>
        </p:blipFill>
        <p:spPr>
          <a:xfrm>
            <a:off x="8110375" y="321626"/>
            <a:ext cx="3409250" cy="2229100"/>
          </a:xfrm>
          <a:prstGeom prst="rect">
            <a:avLst/>
          </a:prstGeom>
          <a:noFill/>
          <a:ln>
            <a:noFill/>
          </a:ln>
        </p:spPr>
      </p:pic>
      <p:pic>
        <p:nvPicPr>
          <p:cNvPr id="334" name="Google Shape;334;p48"/>
          <p:cNvPicPr preferRelativeResize="0"/>
          <p:nvPr/>
        </p:nvPicPr>
        <p:blipFill>
          <a:blip r:embed="rId4">
            <a:alphaModFix/>
          </a:blip>
          <a:stretch>
            <a:fillRect/>
          </a:stretch>
        </p:blipFill>
        <p:spPr>
          <a:xfrm>
            <a:off x="7451824" y="2965849"/>
            <a:ext cx="4126049" cy="1859100"/>
          </a:xfrm>
          <a:prstGeom prst="rect">
            <a:avLst/>
          </a:prstGeom>
          <a:noFill/>
          <a:ln>
            <a:noFill/>
          </a:ln>
        </p:spPr>
      </p:pic>
      <p:pic>
        <p:nvPicPr>
          <p:cNvPr id="335" name="Google Shape;335;p48"/>
          <p:cNvPicPr preferRelativeResize="0"/>
          <p:nvPr/>
        </p:nvPicPr>
        <p:blipFill>
          <a:blip r:embed="rId5">
            <a:alphaModFix/>
          </a:blip>
          <a:stretch>
            <a:fillRect/>
          </a:stretch>
        </p:blipFill>
        <p:spPr>
          <a:xfrm>
            <a:off x="5624225" y="399171"/>
            <a:ext cx="2296350" cy="2421625"/>
          </a:xfrm>
          <a:prstGeom prst="rect">
            <a:avLst/>
          </a:prstGeom>
          <a:noFill/>
          <a:ln>
            <a:noFill/>
          </a:ln>
        </p:spPr>
      </p:pic>
      <p:pic>
        <p:nvPicPr>
          <p:cNvPr id="336" name="Google Shape;336;p48"/>
          <p:cNvPicPr preferRelativeResize="0"/>
          <p:nvPr/>
        </p:nvPicPr>
        <p:blipFill>
          <a:blip r:embed="rId6">
            <a:alphaModFix/>
          </a:blip>
          <a:stretch>
            <a:fillRect/>
          </a:stretch>
        </p:blipFill>
        <p:spPr>
          <a:xfrm>
            <a:off x="5192203" y="3012075"/>
            <a:ext cx="1807600" cy="3552876"/>
          </a:xfrm>
          <a:prstGeom prst="rect">
            <a:avLst/>
          </a:prstGeom>
          <a:noFill/>
          <a:ln>
            <a:noFill/>
          </a:ln>
        </p:spPr>
      </p:pic>
      <p:pic>
        <p:nvPicPr>
          <p:cNvPr id="337" name="Google Shape;337;p48"/>
          <p:cNvPicPr preferRelativeResize="0"/>
          <p:nvPr/>
        </p:nvPicPr>
        <p:blipFill>
          <a:blip r:embed="rId7">
            <a:alphaModFix/>
          </a:blip>
          <a:stretch>
            <a:fillRect/>
          </a:stretch>
        </p:blipFill>
        <p:spPr>
          <a:xfrm>
            <a:off x="7588300" y="4970011"/>
            <a:ext cx="2242908" cy="1682181"/>
          </a:xfrm>
          <a:prstGeom prst="rect">
            <a:avLst/>
          </a:prstGeom>
          <a:noFill/>
          <a:ln>
            <a:noFill/>
          </a:ln>
        </p:spPr>
      </p:pic>
      <p:pic>
        <p:nvPicPr>
          <p:cNvPr id="338" name="Google Shape;338;p48"/>
          <p:cNvPicPr preferRelativeResize="0"/>
          <p:nvPr/>
        </p:nvPicPr>
        <p:blipFill>
          <a:blip r:embed="rId8">
            <a:alphaModFix/>
          </a:blip>
          <a:stretch>
            <a:fillRect/>
          </a:stretch>
        </p:blipFill>
        <p:spPr>
          <a:xfrm>
            <a:off x="795501" y="3470413"/>
            <a:ext cx="4126049" cy="3094537"/>
          </a:xfrm>
          <a:prstGeom prst="rect">
            <a:avLst/>
          </a:prstGeom>
          <a:noFill/>
          <a:ln>
            <a:noFill/>
          </a:ln>
        </p:spPr>
      </p:pic>
      <p:pic>
        <p:nvPicPr>
          <p:cNvPr id="339" name="Google Shape;339;p48"/>
          <p:cNvPicPr preferRelativeResize="0"/>
          <p:nvPr/>
        </p:nvPicPr>
        <p:blipFill>
          <a:blip r:embed="rId9">
            <a:alphaModFix/>
          </a:blip>
          <a:stretch>
            <a:fillRect/>
          </a:stretch>
        </p:blipFill>
        <p:spPr>
          <a:xfrm>
            <a:off x="2993850" y="734812"/>
            <a:ext cx="1866017" cy="2488023"/>
          </a:xfrm>
          <a:prstGeom prst="rect">
            <a:avLst/>
          </a:prstGeom>
          <a:noFill/>
          <a:ln>
            <a:noFill/>
          </a:ln>
        </p:spPr>
      </p:pic>
      <p:pic>
        <p:nvPicPr>
          <p:cNvPr id="340" name="Google Shape;340;p48"/>
          <p:cNvPicPr preferRelativeResize="0"/>
          <p:nvPr/>
        </p:nvPicPr>
        <p:blipFill>
          <a:blip r:embed="rId10">
            <a:alphaModFix/>
          </a:blip>
          <a:stretch>
            <a:fillRect/>
          </a:stretch>
        </p:blipFill>
        <p:spPr>
          <a:xfrm>
            <a:off x="795502" y="734807"/>
            <a:ext cx="1866025" cy="248805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p49"/>
          <p:cNvPicPr preferRelativeResize="0"/>
          <p:nvPr/>
        </p:nvPicPr>
        <p:blipFill>
          <a:blip r:embed="rId3">
            <a:alphaModFix/>
          </a:blip>
          <a:stretch>
            <a:fillRect/>
          </a:stretch>
        </p:blipFill>
        <p:spPr>
          <a:xfrm>
            <a:off x="6488500" y="1560025"/>
            <a:ext cx="5284400" cy="3860149"/>
          </a:xfrm>
          <a:prstGeom prst="rect">
            <a:avLst/>
          </a:prstGeom>
          <a:noFill/>
          <a:ln>
            <a:noFill/>
          </a:ln>
        </p:spPr>
      </p:pic>
      <p:pic>
        <p:nvPicPr>
          <p:cNvPr id="347" name="Google Shape;347;p49"/>
          <p:cNvPicPr preferRelativeResize="0"/>
          <p:nvPr/>
        </p:nvPicPr>
        <p:blipFill>
          <a:blip r:embed="rId4">
            <a:alphaModFix/>
          </a:blip>
          <a:stretch>
            <a:fillRect/>
          </a:stretch>
        </p:blipFill>
        <p:spPr>
          <a:xfrm>
            <a:off x="431050" y="1560038"/>
            <a:ext cx="5808575" cy="3737925"/>
          </a:xfrm>
          <a:prstGeom prst="rect">
            <a:avLst/>
          </a:prstGeom>
          <a:noFill/>
          <a:ln>
            <a:noFill/>
          </a:ln>
        </p:spPr>
      </p:pic>
      <p:sp>
        <p:nvSpPr>
          <p:cNvPr id="348" name="Google Shape;348;p49"/>
          <p:cNvSpPr txBox="1">
            <a:spLocks noGrp="1"/>
          </p:cNvSpPr>
          <p:nvPr>
            <p:ph type="title" idx="4294967295"/>
          </p:nvPr>
        </p:nvSpPr>
        <p:spPr>
          <a:xfrm>
            <a:off x="431038" y="128163"/>
            <a:ext cx="10058400" cy="1558800"/>
          </a:xfrm>
          <a:prstGeom prst="rect">
            <a:avLst/>
          </a:prstGeom>
          <a:noFill/>
          <a:ln>
            <a:noFill/>
          </a:ln>
        </p:spPr>
        <p:txBody>
          <a:bodyPr spcFirstLastPara="1" wrap="square" lIns="91425" tIns="45700" rIns="91425" bIns="45700" anchor="ctr" anchorCtr="0">
            <a:noAutofit/>
          </a:bodyPr>
          <a:lstStyle/>
          <a:p>
            <a:pPr marL="0" marR="0" lvl="0" indent="0" algn="l" rtl="0">
              <a:lnSpc>
                <a:spcPct val="80000"/>
              </a:lnSpc>
              <a:spcBef>
                <a:spcPts val="0"/>
              </a:spcBef>
              <a:spcAft>
                <a:spcPts val="0"/>
              </a:spcAft>
              <a:buNone/>
            </a:pPr>
            <a:r>
              <a:rPr lang="en" sz="4800" i="0" strike="noStrike" cap="none">
                <a:solidFill>
                  <a:srgbClr val="0C0C0C"/>
                </a:solidFill>
                <a:latin typeface="Helvetica Neue"/>
                <a:ea typeface="Helvetica Neue"/>
                <a:cs typeface="Helvetica Neue"/>
                <a:sym typeface="Helvetica Neue"/>
              </a:rPr>
              <a:t/>
            </a:r>
            <a:br>
              <a:rPr lang="en" sz="4800" i="0" strike="noStrike" cap="none">
                <a:solidFill>
                  <a:srgbClr val="0C0C0C"/>
                </a:solidFill>
                <a:latin typeface="Helvetica Neue"/>
                <a:ea typeface="Helvetica Neue"/>
                <a:cs typeface="Helvetica Neue"/>
                <a:sym typeface="Helvetica Neue"/>
              </a:rPr>
            </a:br>
            <a:r>
              <a:rPr lang="en" sz="3000">
                <a:solidFill>
                  <a:srgbClr val="0C0C0C"/>
                </a:solidFill>
                <a:latin typeface="Helvetica Neue"/>
                <a:ea typeface="Helvetica Neue"/>
                <a:cs typeface="Helvetica Neue"/>
                <a:sym typeface="Helvetica Neue"/>
              </a:rPr>
              <a:t>One Percent for Arts: Switchyard Park, Trades District</a:t>
            </a:r>
            <a:endParaRPr sz="3000">
              <a:latin typeface="Helvetica Neue"/>
              <a:ea typeface="Helvetica Neue"/>
              <a:cs typeface="Helvetica Neue"/>
              <a:sym typeface="Helvetica Neue"/>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4" name="Google Shape;354;p50"/>
          <p:cNvPicPr preferRelativeResize="0"/>
          <p:nvPr/>
        </p:nvPicPr>
        <p:blipFill>
          <a:blip r:embed="rId3">
            <a:alphaModFix/>
          </a:blip>
          <a:stretch>
            <a:fillRect/>
          </a:stretch>
        </p:blipFill>
        <p:spPr>
          <a:xfrm>
            <a:off x="1359775" y="866976"/>
            <a:ext cx="3402225" cy="5600050"/>
          </a:xfrm>
          <a:prstGeom prst="rect">
            <a:avLst/>
          </a:prstGeom>
          <a:noFill/>
          <a:ln>
            <a:noFill/>
          </a:ln>
        </p:spPr>
      </p:pic>
      <p:pic>
        <p:nvPicPr>
          <p:cNvPr id="355" name="Google Shape;355;p50"/>
          <p:cNvPicPr preferRelativeResize="0"/>
          <p:nvPr/>
        </p:nvPicPr>
        <p:blipFill>
          <a:blip r:embed="rId4">
            <a:alphaModFix/>
          </a:blip>
          <a:stretch>
            <a:fillRect/>
          </a:stretch>
        </p:blipFill>
        <p:spPr>
          <a:xfrm>
            <a:off x="5596925" y="1632837"/>
            <a:ext cx="4789750" cy="35923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51"/>
          <p:cNvSpPr txBox="1">
            <a:spLocks noGrp="1"/>
          </p:cNvSpPr>
          <p:nvPr>
            <p:ph type="ctrTitle"/>
          </p:nvPr>
        </p:nvSpPr>
        <p:spPr>
          <a:xfrm>
            <a:off x="1524000" y="1122363"/>
            <a:ext cx="9144000" cy="238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362" name="Google Shape;362;p51"/>
          <p:cNvSpPr txBox="1">
            <a:spLocks noGrp="1"/>
          </p:cNvSpPr>
          <p:nvPr>
            <p:ph type="subTitle" idx="1"/>
          </p:nvPr>
        </p:nvSpPr>
        <p:spPr>
          <a:xfrm>
            <a:off x="1524000" y="3602038"/>
            <a:ext cx="9144000" cy="1655700"/>
          </a:xfrm>
          <a:prstGeom prst="rect">
            <a:avLst/>
          </a:prstGeom>
        </p:spPr>
        <p:txBody>
          <a:bodyPr spcFirstLastPara="1" wrap="square" lIns="91425" tIns="91425" rIns="91425" bIns="91425" anchor="t" anchorCtr="0">
            <a:noAutofit/>
          </a:bodyPr>
          <a:lstStyle/>
          <a:p>
            <a:pPr marL="0" lvl="0" indent="0" algn="ctr" rtl="0">
              <a:spcBef>
                <a:spcPts val="1000"/>
              </a:spcBef>
              <a:spcAft>
                <a:spcPts val="0"/>
              </a:spcAft>
              <a:buNone/>
            </a:pPr>
            <a:endParaRPr/>
          </a:p>
        </p:txBody>
      </p:sp>
      <p:pic>
        <p:nvPicPr>
          <p:cNvPr id="363" name="Google Shape;363;p51"/>
          <p:cNvPicPr preferRelativeResize="0"/>
          <p:nvPr/>
        </p:nvPicPr>
        <p:blipFill>
          <a:blip r:embed="rId3">
            <a:alphaModFix/>
          </a:blip>
          <a:stretch>
            <a:fillRect/>
          </a:stretch>
        </p:blipFill>
        <p:spPr>
          <a:xfrm>
            <a:off x="2087112" y="706000"/>
            <a:ext cx="8017777" cy="60133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52"/>
          <p:cNvPicPr preferRelativeResize="0"/>
          <p:nvPr/>
        </p:nvPicPr>
        <p:blipFill>
          <a:blip r:embed="rId3">
            <a:alphaModFix/>
          </a:blip>
          <a:stretch>
            <a:fillRect/>
          </a:stretch>
        </p:blipFill>
        <p:spPr>
          <a:xfrm>
            <a:off x="410900" y="1188975"/>
            <a:ext cx="5551017" cy="4163251"/>
          </a:xfrm>
          <a:prstGeom prst="rect">
            <a:avLst/>
          </a:prstGeom>
          <a:noFill/>
          <a:ln>
            <a:noFill/>
          </a:ln>
        </p:spPr>
      </p:pic>
      <p:pic>
        <p:nvPicPr>
          <p:cNvPr id="370" name="Google Shape;370;p52"/>
          <p:cNvPicPr preferRelativeResize="0"/>
          <p:nvPr/>
        </p:nvPicPr>
        <p:blipFill rotWithShape="1">
          <a:blip r:embed="rId4">
            <a:alphaModFix/>
          </a:blip>
          <a:srcRect b="6314"/>
          <a:stretch/>
        </p:blipFill>
        <p:spPr>
          <a:xfrm>
            <a:off x="6104650" y="1207024"/>
            <a:ext cx="5925274" cy="416325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5" name="Google Shape;375;p53"/>
          <p:cNvPicPr preferRelativeResize="0"/>
          <p:nvPr/>
        </p:nvPicPr>
        <p:blipFill>
          <a:blip r:embed="rId3">
            <a:alphaModFix/>
          </a:blip>
          <a:stretch>
            <a:fillRect/>
          </a:stretch>
        </p:blipFill>
        <p:spPr>
          <a:xfrm>
            <a:off x="752750" y="1105250"/>
            <a:ext cx="9752438" cy="4723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7"/>
          <p:cNvSpPr txBox="1"/>
          <p:nvPr/>
        </p:nvSpPr>
        <p:spPr>
          <a:xfrm>
            <a:off x="0" y="0"/>
            <a:ext cx="11018400" cy="66018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1000"/>
              </a:spcBef>
              <a:spcAft>
                <a:spcPts val="0"/>
              </a:spcAft>
              <a:buNone/>
            </a:pPr>
            <a:endParaRPr/>
          </a:p>
        </p:txBody>
      </p:sp>
      <p:sp>
        <p:nvSpPr>
          <p:cNvPr id="182" name="Google Shape;182;p27"/>
          <p:cNvSpPr txBox="1"/>
          <p:nvPr/>
        </p:nvSpPr>
        <p:spPr>
          <a:xfrm>
            <a:off x="1117900" y="1063100"/>
            <a:ext cx="9513900" cy="500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endParaRPr sz="2400" b="1">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2400" b="1">
                <a:solidFill>
                  <a:schemeClr val="dk1"/>
                </a:solidFill>
                <a:latin typeface="Calibri"/>
                <a:ea typeface="Calibri"/>
                <a:cs typeface="Calibri"/>
                <a:sym typeface="Calibri"/>
              </a:rPr>
              <a:t>Business Relations and Development – </a:t>
            </a:r>
            <a:r>
              <a:rPr lang="en" sz="2400">
                <a:solidFill>
                  <a:schemeClr val="dk1"/>
                </a:solidFill>
                <a:latin typeface="Calibri"/>
                <a:ea typeface="Calibri"/>
                <a:cs typeface="Calibri"/>
                <a:sym typeface="Calibri"/>
              </a:rPr>
              <a:t>Assistance and advocacy, incentives for job creation, private capital investment, and sustainable growth; serve as the primary liaison between the City and the business community.</a:t>
            </a:r>
            <a:endParaRPr>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24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2400" b="1">
                <a:solidFill>
                  <a:schemeClr val="dk1"/>
                </a:solidFill>
                <a:latin typeface="Calibri"/>
                <a:ea typeface="Calibri"/>
                <a:cs typeface="Calibri"/>
                <a:sym typeface="Calibri"/>
              </a:rPr>
              <a:t>Sustainable Development  </a:t>
            </a:r>
            <a:r>
              <a:rPr lang="en" sz="2400">
                <a:solidFill>
                  <a:schemeClr val="dk1"/>
                </a:solidFill>
                <a:latin typeface="Calibri"/>
                <a:ea typeface="Calibri"/>
                <a:cs typeface="Calibri"/>
                <a:sym typeface="Calibri"/>
              </a:rPr>
              <a:t>- Building networks, expertise and efficiency in the community as well as internally to City operations.</a:t>
            </a:r>
            <a:endParaRPr>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24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2400" b="1">
                <a:solidFill>
                  <a:schemeClr val="dk1"/>
                </a:solidFill>
                <a:latin typeface="Calibri"/>
                <a:ea typeface="Calibri"/>
                <a:cs typeface="Calibri"/>
                <a:sym typeface="Calibri"/>
              </a:rPr>
              <a:t>Arts &amp; Cultural Development – </a:t>
            </a:r>
            <a:r>
              <a:rPr lang="en" sz="2400">
                <a:solidFill>
                  <a:schemeClr val="dk1"/>
                </a:solidFill>
                <a:latin typeface="Calibri"/>
                <a:ea typeface="Calibri"/>
                <a:cs typeface="Calibri"/>
                <a:sym typeface="Calibri"/>
              </a:rPr>
              <a:t>BEAD, public art and placemaking, promotion of our uniquely Bloomington attractions and events.</a:t>
            </a:r>
            <a:endParaRPr>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380" name="Google Shape;380;p54" title="Chart"/>
          <p:cNvPicPr preferRelativeResize="0"/>
          <p:nvPr/>
        </p:nvPicPr>
        <p:blipFill>
          <a:blip r:embed="rId3">
            <a:alphaModFix/>
          </a:blip>
          <a:stretch>
            <a:fillRect/>
          </a:stretch>
        </p:blipFill>
        <p:spPr>
          <a:xfrm>
            <a:off x="1707275" y="1272788"/>
            <a:ext cx="9230900" cy="51190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6" name="Google Shape;386;p55"/>
          <p:cNvPicPr preferRelativeResize="0"/>
          <p:nvPr/>
        </p:nvPicPr>
        <p:blipFill rotWithShape="1">
          <a:blip r:embed="rId3">
            <a:alphaModFix/>
          </a:blip>
          <a:srcRect t="17590" r="38710" b="11046"/>
          <a:stretch/>
        </p:blipFill>
        <p:spPr>
          <a:xfrm>
            <a:off x="1828800" y="1097950"/>
            <a:ext cx="8058150" cy="52754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56"/>
          <p:cNvPicPr preferRelativeResize="0"/>
          <p:nvPr/>
        </p:nvPicPr>
        <p:blipFill>
          <a:blip r:embed="rId3">
            <a:alphaModFix/>
          </a:blip>
          <a:stretch>
            <a:fillRect/>
          </a:stretch>
        </p:blipFill>
        <p:spPr>
          <a:xfrm>
            <a:off x="897575" y="839325"/>
            <a:ext cx="9677400" cy="58266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398" name="Google Shape;398;p57"/>
          <p:cNvPicPr preferRelativeResize="0"/>
          <p:nvPr/>
        </p:nvPicPr>
        <p:blipFill>
          <a:blip r:embed="rId3">
            <a:alphaModFix/>
          </a:blip>
          <a:stretch>
            <a:fillRect/>
          </a:stretch>
        </p:blipFill>
        <p:spPr>
          <a:xfrm>
            <a:off x="1422100" y="698650"/>
            <a:ext cx="9068250" cy="604294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404" name="Google Shape;404;p58"/>
          <p:cNvPicPr preferRelativeResize="0"/>
          <p:nvPr/>
        </p:nvPicPr>
        <p:blipFill>
          <a:blip r:embed="rId3">
            <a:alphaModFix/>
          </a:blip>
          <a:stretch>
            <a:fillRect/>
          </a:stretch>
        </p:blipFill>
        <p:spPr>
          <a:xfrm>
            <a:off x="1362650" y="774300"/>
            <a:ext cx="8714374" cy="563617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0" name="Google Shape;410;p59"/>
          <p:cNvPicPr preferRelativeResize="0"/>
          <p:nvPr/>
        </p:nvPicPr>
        <p:blipFill>
          <a:blip r:embed="rId3">
            <a:alphaModFix/>
          </a:blip>
          <a:stretch>
            <a:fillRect/>
          </a:stretch>
        </p:blipFill>
        <p:spPr>
          <a:xfrm>
            <a:off x="698725" y="1639975"/>
            <a:ext cx="5621550" cy="3746775"/>
          </a:xfrm>
          <a:prstGeom prst="rect">
            <a:avLst/>
          </a:prstGeom>
          <a:noFill/>
          <a:ln>
            <a:noFill/>
          </a:ln>
        </p:spPr>
      </p:pic>
      <p:pic>
        <p:nvPicPr>
          <p:cNvPr id="411" name="Google Shape;411;p59"/>
          <p:cNvPicPr preferRelativeResize="0"/>
          <p:nvPr/>
        </p:nvPicPr>
        <p:blipFill>
          <a:blip r:embed="rId4">
            <a:alphaModFix/>
          </a:blip>
          <a:stretch>
            <a:fillRect/>
          </a:stretch>
        </p:blipFill>
        <p:spPr>
          <a:xfrm>
            <a:off x="6472675" y="278475"/>
            <a:ext cx="4414575" cy="58861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pic>
        <p:nvPicPr>
          <p:cNvPr id="417" name="Google Shape;417;p60"/>
          <p:cNvPicPr preferRelativeResize="0"/>
          <p:nvPr/>
        </p:nvPicPr>
        <p:blipFill>
          <a:blip r:embed="rId3">
            <a:alphaModFix/>
          </a:blip>
          <a:stretch>
            <a:fillRect/>
          </a:stretch>
        </p:blipFill>
        <p:spPr>
          <a:xfrm>
            <a:off x="1917325" y="723875"/>
            <a:ext cx="8579799" cy="571847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61"/>
          <p:cNvSpPr txBox="1"/>
          <p:nvPr/>
        </p:nvSpPr>
        <p:spPr>
          <a:xfrm>
            <a:off x="408750" y="685550"/>
            <a:ext cx="10364700" cy="561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latin typeface="Helvetica Neue"/>
              <a:ea typeface="Helvetica Neue"/>
              <a:cs typeface="Helvetica Neue"/>
              <a:sym typeface="Helvetica Neue"/>
            </a:endParaRPr>
          </a:p>
          <a:p>
            <a:pPr marL="0" lvl="0" indent="0" algn="l" rtl="0">
              <a:spcBef>
                <a:spcPts val="0"/>
              </a:spcBef>
              <a:spcAft>
                <a:spcPts val="0"/>
              </a:spcAft>
              <a:buNone/>
            </a:pPr>
            <a:r>
              <a:rPr lang="en" sz="3000" b="1">
                <a:latin typeface="Helvetica Neue"/>
                <a:ea typeface="Helvetica Neue"/>
                <a:cs typeface="Helvetica Neue"/>
                <a:sym typeface="Helvetica Neue"/>
              </a:rPr>
              <a:t>Challenges in the Establishment of Cultural Districts</a:t>
            </a:r>
            <a:r>
              <a:rPr lang="en" sz="3000">
                <a:latin typeface="Helvetica Neue"/>
                <a:ea typeface="Helvetica Neue"/>
                <a:cs typeface="Helvetica Neue"/>
                <a:sym typeface="Helvetica Neue"/>
              </a:rPr>
              <a:t>  </a:t>
            </a:r>
            <a:endParaRPr sz="3000">
              <a:latin typeface="Helvetica Neue"/>
              <a:ea typeface="Helvetica Neue"/>
              <a:cs typeface="Helvetica Neue"/>
              <a:sym typeface="Helvetica Neue"/>
            </a:endParaRPr>
          </a:p>
          <a:p>
            <a:pPr marL="0" lvl="0" indent="0" algn="l" rtl="0">
              <a:spcBef>
                <a:spcPts val="0"/>
              </a:spcBef>
              <a:spcAft>
                <a:spcPts val="0"/>
              </a:spcAft>
              <a:buNone/>
            </a:pPr>
            <a:endParaRPr>
              <a:latin typeface="Helvetica Neue"/>
              <a:ea typeface="Helvetica Neue"/>
              <a:cs typeface="Helvetica Neue"/>
              <a:sym typeface="Helvetica Neue"/>
            </a:endParaRPr>
          </a:p>
          <a:p>
            <a:pPr marL="457200" lvl="0" indent="-381000" algn="l" rtl="0">
              <a:spcBef>
                <a:spcPts val="0"/>
              </a:spcBef>
              <a:spcAft>
                <a:spcPts val="0"/>
              </a:spcAft>
              <a:buSzPts val="2400"/>
              <a:buFont typeface="Helvetica Neue"/>
              <a:buChar char="●"/>
            </a:pPr>
            <a:r>
              <a:rPr lang="en" sz="2400">
                <a:latin typeface="Helvetica Neue"/>
                <a:ea typeface="Helvetica Neue"/>
                <a:cs typeface="Helvetica Neue"/>
                <a:sym typeface="Helvetica Neue"/>
              </a:rPr>
              <a:t>Gentrification = </a:t>
            </a:r>
            <a:r>
              <a:rPr lang="en" sz="2400" i="1">
                <a:latin typeface="Helvetica Neue"/>
                <a:ea typeface="Helvetica Neue"/>
                <a:cs typeface="Helvetica Neue"/>
                <a:sym typeface="Helvetica Neue"/>
              </a:rPr>
              <a:t>Displacement: Social, Cultural and Economic</a:t>
            </a:r>
            <a:endParaRPr sz="2400" i="1">
              <a:latin typeface="Helvetica Neue"/>
              <a:ea typeface="Helvetica Neue"/>
              <a:cs typeface="Helvetica Neue"/>
              <a:sym typeface="Helvetica Neue"/>
            </a:endParaRPr>
          </a:p>
          <a:p>
            <a:pPr marL="457200" lvl="0" indent="-381000" algn="l" rtl="0">
              <a:spcBef>
                <a:spcPts val="0"/>
              </a:spcBef>
              <a:spcAft>
                <a:spcPts val="0"/>
              </a:spcAft>
              <a:buSzPts val="2400"/>
              <a:buFont typeface="Helvetica Neue"/>
              <a:buChar char="●"/>
            </a:pPr>
            <a:r>
              <a:rPr lang="en" sz="2400">
                <a:latin typeface="Helvetica Neue"/>
                <a:ea typeface="Helvetica Neue"/>
                <a:cs typeface="Helvetica Neue"/>
                <a:sym typeface="Helvetica Neue"/>
              </a:rPr>
              <a:t>Staffing and administration</a:t>
            </a:r>
            <a:endParaRPr sz="2400">
              <a:latin typeface="Helvetica Neue"/>
              <a:ea typeface="Helvetica Neue"/>
              <a:cs typeface="Helvetica Neue"/>
              <a:sym typeface="Helvetica Neue"/>
            </a:endParaRPr>
          </a:p>
          <a:p>
            <a:pPr marL="457200" lvl="0" indent="-381000" algn="l" rtl="0">
              <a:spcBef>
                <a:spcPts val="0"/>
              </a:spcBef>
              <a:spcAft>
                <a:spcPts val="0"/>
              </a:spcAft>
              <a:buSzPts val="2400"/>
              <a:buFont typeface="Helvetica Neue"/>
              <a:buChar char="●"/>
            </a:pPr>
            <a:r>
              <a:rPr lang="en" sz="2400">
                <a:latin typeface="Helvetica Neue"/>
                <a:ea typeface="Helvetica Neue"/>
                <a:cs typeface="Helvetica Neue"/>
                <a:sym typeface="Helvetica Neue"/>
              </a:rPr>
              <a:t>Financing and securing funding</a:t>
            </a:r>
            <a:endParaRPr sz="2400">
              <a:latin typeface="Helvetica Neue"/>
              <a:ea typeface="Helvetica Neue"/>
              <a:cs typeface="Helvetica Neue"/>
              <a:sym typeface="Helvetica Neue"/>
            </a:endParaRPr>
          </a:p>
          <a:p>
            <a:pPr marL="457200" lvl="0" indent="-381000" algn="l" rtl="0">
              <a:spcBef>
                <a:spcPts val="0"/>
              </a:spcBef>
              <a:spcAft>
                <a:spcPts val="0"/>
              </a:spcAft>
              <a:buSzPts val="2400"/>
              <a:buFont typeface="Helvetica Neue"/>
              <a:buChar char="●"/>
            </a:pPr>
            <a:r>
              <a:rPr lang="en" sz="2400">
                <a:latin typeface="Helvetica Neue"/>
                <a:ea typeface="Helvetica Neue"/>
                <a:cs typeface="Helvetica Neue"/>
                <a:sym typeface="Helvetica Neue"/>
              </a:rPr>
              <a:t>Relevance to local residents</a:t>
            </a:r>
            <a:endParaRPr sz="2400">
              <a:latin typeface="Helvetica Neue"/>
              <a:ea typeface="Helvetica Neue"/>
              <a:cs typeface="Helvetica Neue"/>
              <a:sym typeface="Helvetica Neue"/>
            </a:endParaRPr>
          </a:p>
          <a:p>
            <a:pPr marL="457200" lvl="0" indent="-381000" algn="l" rtl="0">
              <a:spcBef>
                <a:spcPts val="0"/>
              </a:spcBef>
              <a:spcAft>
                <a:spcPts val="0"/>
              </a:spcAft>
              <a:buSzPts val="2400"/>
              <a:buFont typeface="Helvetica Neue"/>
              <a:buChar char="●"/>
            </a:pPr>
            <a:r>
              <a:rPr lang="en" sz="2400">
                <a:latin typeface="Helvetica Neue"/>
                <a:ea typeface="Helvetica Neue"/>
                <a:cs typeface="Helvetica Neue"/>
                <a:sym typeface="Helvetica Neue"/>
              </a:rPr>
              <a:t>Relevance to local arts community</a:t>
            </a:r>
            <a:endParaRPr sz="2400">
              <a:latin typeface="Helvetica Neue"/>
              <a:ea typeface="Helvetica Neue"/>
              <a:cs typeface="Helvetica Neue"/>
              <a:sym typeface="Helvetica Neue"/>
            </a:endParaRPr>
          </a:p>
          <a:p>
            <a:pPr marL="457200" lvl="0" indent="-381000" algn="l" rtl="0">
              <a:spcBef>
                <a:spcPts val="0"/>
              </a:spcBef>
              <a:spcAft>
                <a:spcPts val="0"/>
              </a:spcAft>
              <a:buSzPts val="2400"/>
              <a:buFont typeface="Helvetica Neue"/>
              <a:buChar char="●"/>
            </a:pPr>
            <a:r>
              <a:rPr lang="en" sz="2400">
                <a:latin typeface="Helvetica Neue"/>
                <a:ea typeface="Helvetica Neue"/>
                <a:cs typeface="Helvetica Neue"/>
                <a:sym typeface="Helvetica Neue"/>
              </a:rPr>
              <a:t>Long-term planning</a:t>
            </a:r>
            <a:endParaRPr sz="2400">
              <a:latin typeface="Helvetica Neue"/>
              <a:ea typeface="Helvetica Neue"/>
              <a:cs typeface="Helvetica Neue"/>
              <a:sym typeface="Helvetica Neue"/>
            </a:endParaRPr>
          </a:p>
          <a:p>
            <a:pPr marL="457200" lvl="0" indent="-381000" algn="l" rtl="0">
              <a:spcBef>
                <a:spcPts val="0"/>
              </a:spcBef>
              <a:spcAft>
                <a:spcPts val="0"/>
              </a:spcAft>
              <a:buSzPts val="2400"/>
              <a:buFont typeface="Helvetica Neue"/>
              <a:buChar char="●"/>
            </a:pPr>
            <a:r>
              <a:rPr lang="en" sz="2400" i="1">
                <a:latin typeface="Helvetica Neue"/>
                <a:ea typeface="Helvetica Neue"/>
                <a:cs typeface="Helvetica Neue"/>
                <a:sym typeface="Helvetica Neue"/>
              </a:rPr>
              <a:t>Cultural districts find it challenging to bring tangible benefits and making those benefits accessible and equitable.</a:t>
            </a:r>
            <a:endParaRPr sz="2400" i="1">
              <a:latin typeface="Helvetica Neue"/>
              <a:ea typeface="Helvetica Neue"/>
              <a:cs typeface="Helvetica Neue"/>
              <a:sym typeface="Helvetica Neue"/>
            </a:endParaRPr>
          </a:p>
          <a:p>
            <a:pPr marL="0" lvl="0" indent="0" algn="l" rtl="0">
              <a:spcBef>
                <a:spcPts val="0"/>
              </a:spcBef>
              <a:spcAft>
                <a:spcPts val="0"/>
              </a:spcAft>
              <a:buNone/>
            </a:pPr>
            <a:endParaRPr i="1">
              <a:latin typeface="Helvetica Neue"/>
              <a:ea typeface="Helvetica Neue"/>
              <a:cs typeface="Helvetica Neue"/>
              <a:sym typeface="Helvetica Neue"/>
            </a:endParaRPr>
          </a:p>
          <a:p>
            <a:pPr marL="0" lvl="0" indent="0" algn="l" rtl="0">
              <a:spcBef>
                <a:spcPts val="0"/>
              </a:spcBef>
              <a:spcAft>
                <a:spcPts val="0"/>
              </a:spcAft>
              <a:buNone/>
            </a:pPr>
            <a:r>
              <a:rPr lang="en" sz="2400" i="1">
                <a:latin typeface="Helvetica Neue"/>
                <a:ea typeface="Helvetica Neue"/>
                <a:cs typeface="Helvetica Neue"/>
                <a:sym typeface="Helvetica Neue"/>
              </a:rPr>
              <a:t>Source:  National Assembly of State Arts Agencies:  State Cultural Districts</a:t>
            </a:r>
            <a:endParaRPr sz="2400" i="1">
              <a:latin typeface="Helvetica Neue"/>
              <a:ea typeface="Helvetica Neue"/>
              <a:cs typeface="Helvetica Neue"/>
              <a:sym typeface="Helvetica Neue"/>
            </a:endParaRPr>
          </a:p>
          <a:p>
            <a:pPr marL="0" lvl="0" indent="0" algn="l" rtl="0">
              <a:spcBef>
                <a:spcPts val="0"/>
              </a:spcBef>
              <a:spcAft>
                <a:spcPts val="0"/>
              </a:spcAft>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62"/>
          <p:cNvSpPr txBox="1"/>
          <p:nvPr/>
        </p:nvSpPr>
        <p:spPr>
          <a:xfrm>
            <a:off x="664050" y="869775"/>
            <a:ext cx="9597900" cy="4412400"/>
          </a:xfrm>
          <a:prstGeom prst="rect">
            <a:avLst/>
          </a:prstGeom>
          <a:noFill/>
          <a:ln>
            <a:noFill/>
          </a:ln>
        </p:spPr>
        <p:txBody>
          <a:bodyPr spcFirstLastPara="1" wrap="square" lIns="91425" tIns="91425" rIns="91425" bIns="91425" anchor="t" anchorCtr="0">
            <a:noAutofit/>
          </a:bodyPr>
          <a:lstStyle/>
          <a:p>
            <a:pPr marL="0" lvl="0" indent="0" algn="l" rtl="0">
              <a:lnSpc>
                <a:spcPct val="107916"/>
              </a:lnSpc>
              <a:spcBef>
                <a:spcPts val="0"/>
              </a:spcBef>
              <a:spcAft>
                <a:spcPts val="0"/>
              </a:spcAft>
              <a:buNone/>
            </a:pPr>
            <a:r>
              <a:rPr lang="en" sz="1800">
                <a:solidFill>
                  <a:schemeClr val="dk1"/>
                </a:solidFill>
                <a:latin typeface="Helvetica Neue"/>
                <a:ea typeface="Helvetica Neue"/>
                <a:cs typeface="Helvetica Neue"/>
                <a:sym typeface="Helvetica Neue"/>
              </a:rPr>
              <a:t>2019-2021 Strategic Plan for the </a:t>
            </a:r>
            <a:r>
              <a:rPr lang="en" sz="1800" b="1">
                <a:solidFill>
                  <a:schemeClr val="dk1"/>
                </a:solidFill>
                <a:latin typeface="Helvetica Neue"/>
                <a:ea typeface="Helvetica Neue"/>
                <a:cs typeface="Helvetica Neue"/>
                <a:sym typeface="Helvetica Neue"/>
              </a:rPr>
              <a:t>Bloomington Entertainment and Arts District</a:t>
            </a:r>
            <a:endParaRPr sz="1800" b="1">
              <a:solidFill>
                <a:schemeClr val="dk1"/>
              </a:solidFill>
              <a:latin typeface="Helvetica Neue"/>
              <a:ea typeface="Helvetica Neue"/>
              <a:cs typeface="Helvetica Neue"/>
              <a:sym typeface="Helvetica Neue"/>
            </a:endParaRPr>
          </a:p>
          <a:p>
            <a:pPr marL="0" lvl="0" indent="0" algn="l" rtl="0">
              <a:lnSpc>
                <a:spcPct val="107916"/>
              </a:lnSpc>
              <a:spcBef>
                <a:spcPts val="800"/>
              </a:spcBef>
              <a:spcAft>
                <a:spcPts val="0"/>
              </a:spcAft>
              <a:buNone/>
            </a:pPr>
            <a:endParaRPr sz="1800" b="1">
              <a:solidFill>
                <a:schemeClr val="dk1"/>
              </a:solidFill>
              <a:latin typeface="Helvetica Neue"/>
              <a:ea typeface="Helvetica Neue"/>
              <a:cs typeface="Helvetica Neue"/>
              <a:sym typeface="Helvetica Neue"/>
            </a:endParaRPr>
          </a:p>
          <a:p>
            <a:pPr marL="0" lvl="0" indent="0" algn="l" rtl="0">
              <a:lnSpc>
                <a:spcPct val="115000"/>
              </a:lnSpc>
              <a:spcBef>
                <a:spcPts val="800"/>
              </a:spcBef>
              <a:spcAft>
                <a:spcPts val="0"/>
              </a:spcAft>
              <a:buNone/>
            </a:pPr>
            <a:r>
              <a:rPr lang="en" sz="1800" b="1">
                <a:solidFill>
                  <a:schemeClr val="dk1"/>
                </a:solidFill>
                <a:latin typeface="Helvetica Neue"/>
                <a:ea typeface="Helvetica Neue"/>
                <a:cs typeface="Helvetica Neue"/>
                <a:sym typeface="Helvetica Neue"/>
              </a:rPr>
              <a:t>Mission:</a:t>
            </a:r>
            <a:r>
              <a:rPr lang="en" sz="1800">
                <a:solidFill>
                  <a:schemeClr val="dk1"/>
                </a:solidFill>
                <a:latin typeface="Helvetica Neue"/>
                <a:ea typeface="Helvetica Neue"/>
                <a:cs typeface="Helvetica Neue"/>
                <a:sym typeface="Helvetica Neue"/>
              </a:rPr>
              <a:t> The Bloomington Entertainment and Arts District seeks to bring the business and creative sectors together to advance commerce and culture, build community, spur sustainable economic development </a:t>
            </a:r>
            <a:r>
              <a:rPr lang="en" sz="1800">
                <a:solidFill>
                  <a:srgbClr val="FF0000"/>
                </a:solidFill>
                <a:latin typeface="Helvetica Neue"/>
                <a:ea typeface="Helvetica Neue"/>
                <a:cs typeface="Helvetica Neue"/>
                <a:sym typeface="Helvetica Neue"/>
              </a:rPr>
              <a:t>and to foster excellent quality of place</a:t>
            </a:r>
            <a:r>
              <a:rPr lang="en" sz="1800">
                <a:solidFill>
                  <a:schemeClr val="dk1"/>
                </a:solidFill>
                <a:latin typeface="Helvetica Neue"/>
                <a:ea typeface="Helvetica Neue"/>
                <a:cs typeface="Helvetica Neue"/>
                <a:sym typeface="Helvetica Neue"/>
              </a:rPr>
              <a:t>.</a:t>
            </a:r>
            <a:endParaRPr sz="1800" b="1">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800" b="1">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800" b="1">
                <a:solidFill>
                  <a:schemeClr val="dk1"/>
                </a:solidFill>
                <a:latin typeface="Helvetica Neue"/>
                <a:ea typeface="Helvetica Neue"/>
                <a:cs typeface="Helvetica Neue"/>
                <a:sym typeface="Helvetica Neue"/>
              </a:rPr>
              <a:t>GOAL NO. 1:</a:t>
            </a:r>
            <a:r>
              <a:rPr lang="en" sz="1800">
                <a:solidFill>
                  <a:schemeClr val="dk1"/>
                </a:solidFill>
                <a:latin typeface="Helvetica Neue"/>
                <a:ea typeface="Helvetica Neue"/>
                <a:cs typeface="Helvetica Neue"/>
                <a:sym typeface="Helvetica Neue"/>
              </a:rPr>
              <a:t> </a:t>
            </a:r>
            <a:r>
              <a:rPr lang="en" sz="1800" i="1">
                <a:solidFill>
                  <a:schemeClr val="dk1"/>
                </a:solidFill>
                <a:latin typeface="Helvetica Neue"/>
                <a:ea typeface="Helvetica Neue"/>
                <a:cs typeface="Helvetica Neue"/>
                <a:sym typeface="Helvetica Neue"/>
              </a:rPr>
              <a:t>Promote and support district-wide cultural planning and identity efforts. The BEAD is committed to planning and implementing diverse policies and programs that enhance and promote an equitable, culture-enriched community.</a:t>
            </a:r>
            <a:endParaRPr sz="1800" i="1">
              <a:solidFill>
                <a:schemeClr val="dk1"/>
              </a:solidFill>
              <a:latin typeface="Helvetica Neue"/>
              <a:ea typeface="Helvetica Neue"/>
              <a:cs typeface="Helvetica Neue"/>
              <a:sym typeface="Helvetica Neue"/>
            </a:endParaRPr>
          </a:p>
          <a:p>
            <a:pPr marL="0" lvl="0" indent="0" algn="l" rtl="0">
              <a:spcBef>
                <a:spcPts val="1200"/>
              </a:spcBef>
              <a:spcAft>
                <a:spcPts val="0"/>
              </a:spcAft>
              <a:buNone/>
            </a:pPr>
            <a:r>
              <a:rPr lang="en" sz="1800" b="1">
                <a:solidFill>
                  <a:schemeClr val="dk1"/>
                </a:solidFill>
                <a:latin typeface="Helvetica Neue"/>
                <a:ea typeface="Helvetica Neue"/>
                <a:cs typeface="Helvetica Neue"/>
                <a:sym typeface="Helvetica Neue"/>
              </a:rPr>
              <a:t>GOAL NO. 2:</a:t>
            </a:r>
            <a:r>
              <a:rPr lang="en" sz="1800">
                <a:solidFill>
                  <a:schemeClr val="dk1"/>
                </a:solidFill>
                <a:latin typeface="Helvetica Neue"/>
                <a:ea typeface="Helvetica Neue"/>
                <a:cs typeface="Helvetica Neue"/>
                <a:sym typeface="Helvetica Neue"/>
              </a:rPr>
              <a:t> </a:t>
            </a:r>
            <a:r>
              <a:rPr lang="en" sz="1800" i="1">
                <a:solidFill>
                  <a:schemeClr val="dk1"/>
                </a:solidFill>
                <a:latin typeface="Helvetica Neue"/>
                <a:ea typeface="Helvetica Neue"/>
                <a:cs typeface="Helvetica Neue"/>
                <a:sym typeface="Helvetica Neue"/>
              </a:rPr>
              <a:t>Amplify and support the development of sustainable services, processes, and collaborations that increase community engagement and promote growth in and around the BEAD.</a:t>
            </a:r>
            <a:endParaRPr sz="1800" i="1">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800" i="1">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800" b="1">
                <a:solidFill>
                  <a:schemeClr val="dk1"/>
                </a:solidFill>
                <a:latin typeface="Helvetica Neue"/>
                <a:ea typeface="Helvetica Neue"/>
                <a:cs typeface="Helvetica Neue"/>
                <a:sym typeface="Helvetica Neue"/>
              </a:rPr>
              <a:t>GOAL NO. 3: </a:t>
            </a:r>
            <a:r>
              <a:rPr lang="en" sz="1800" i="1">
                <a:solidFill>
                  <a:schemeClr val="dk1"/>
                </a:solidFill>
                <a:latin typeface="Helvetica Neue"/>
                <a:ea typeface="Helvetica Neue"/>
                <a:cs typeface="Helvetica Neue"/>
                <a:sym typeface="Helvetica Neue"/>
              </a:rPr>
              <a:t>Coordinate research and advocacy initiatives about the BEAD to provide data and analysis to arts and culture organizations, partners, patrons, constituents, and supporters.</a:t>
            </a:r>
            <a:endParaRPr sz="1800" i="1">
              <a:solidFill>
                <a:schemeClr val="dk1"/>
              </a:solidFill>
              <a:latin typeface="Helvetica Neue"/>
              <a:ea typeface="Helvetica Neue"/>
              <a:cs typeface="Helvetica Neue"/>
              <a:sym typeface="Helvetica Neue"/>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pic>
        <p:nvPicPr>
          <p:cNvPr id="435" name="Google Shape;435;p63"/>
          <p:cNvPicPr preferRelativeResize="0"/>
          <p:nvPr/>
        </p:nvPicPr>
        <p:blipFill>
          <a:blip r:embed="rId3">
            <a:alphaModFix/>
          </a:blip>
          <a:stretch>
            <a:fillRect/>
          </a:stretch>
        </p:blipFill>
        <p:spPr>
          <a:xfrm>
            <a:off x="1832200" y="834975"/>
            <a:ext cx="7463199" cy="55973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8"/>
          <p:cNvSpPr txBox="1"/>
          <p:nvPr/>
        </p:nvSpPr>
        <p:spPr>
          <a:xfrm>
            <a:off x="0" y="0"/>
            <a:ext cx="11018400" cy="66018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1000"/>
              </a:spcBef>
              <a:spcAft>
                <a:spcPts val="0"/>
              </a:spcAft>
              <a:buNone/>
            </a:pPr>
            <a:endParaRPr/>
          </a:p>
        </p:txBody>
      </p:sp>
      <p:pic>
        <p:nvPicPr>
          <p:cNvPr id="189" name="Google Shape;189;p28"/>
          <p:cNvPicPr preferRelativeResize="0"/>
          <p:nvPr/>
        </p:nvPicPr>
        <p:blipFill rotWithShape="1">
          <a:blip r:embed="rId3">
            <a:alphaModFix/>
          </a:blip>
          <a:srcRect/>
          <a:stretch/>
        </p:blipFill>
        <p:spPr>
          <a:xfrm>
            <a:off x="1768952" y="1090387"/>
            <a:ext cx="9143998" cy="5143500"/>
          </a:xfrm>
          <a:prstGeom prst="rect">
            <a:avLst/>
          </a:prstGeom>
          <a:noFill/>
          <a:ln>
            <a:noFill/>
          </a:ln>
        </p:spPr>
      </p:pic>
      <p:sp>
        <p:nvSpPr>
          <p:cNvPr id="190" name="Google Shape;190;p28"/>
          <p:cNvSpPr/>
          <p:nvPr/>
        </p:nvSpPr>
        <p:spPr>
          <a:xfrm>
            <a:off x="302650" y="1439613"/>
            <a:ext cx="1304100" cy="556800"/>
          </a:xfrm>
          <a:prstGeom prst="rect">
            <a:avLst/>
          </a:prstGeom>
          <a:solidFill>
            <a:srgbClr val="FF9900"/>
          </a:solid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8"/>
          <p:cNvSpPr txBox="1"/>
          <p:nvPr/>
        </p:nvSpPr>
        <p:spPr>
          <a:xfrm>
            <a:off x="297725" y="1509663"/>
            <a:ext cx="1385100" cy="48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t>Cook/GE</a:t>
            </a:r>
            <a:endParaRPr sz="2000" b="1"/>
          </a:p>
        </p:txBody>
      </p:sp>
      <p:sp>
        <p:nvSpPr>
          <p:cNvPr id="192" name="Google Shape;192;p28"/>
          <p:cNvSpPr/>
          <p:nvPr/>
        </p:nvSpPr>
        <p:spPr>
          <a:xfrm>
            <a:off x="1155428" y="367913"/>
            <a:ext cx="1096450" cy="5638950"/>
          </a:xfrm>
          <a:custGeom>
            <a:avLst/>
            <a:gdLst/>
            <a:ahLst/>
            <a:cxnLst/>
            <a:rect l="l" t="t" r="r" b="b"/>
            <a:pathLst>
              <a:path w="43858" h="225558" extrusionOk="0">
                <a:moveTo>
                  <a:pt x="25570" y="0"/>
                </a:moveTo>
                <a:cubicBezTo>
                  <a:pt x="28594" y="5014"/>
                  <a:pt x="42531" y="16813"/>
                  <a:pt x="43711" y="30086"/>
                </a:cubicBezTo>
                <a:cubicBezTo>
                  <a:pt x="44891" y="43360"/>
                  <a:pt x="33314" y="61279"/>
                  <a:pt x="32650" y="79641"/>
                </a:cubicBezTo>
                <a:cubicBezTo>
                  <a:pt x="31986" y="98003"/>
                  <a:pt x="44522" y="117250"/>
                  <a:pt x="39729" y="140257"/>
                </a:cubicBezTo>
                <a:cubicBezTo>
                  <a:pt x="34936" y="163265"/>
                  <a:pt x="10379" y="203970"/>
                  <a:pt x="3890" y="217686"/>
                </a:cubicBezTo>
                <a:cubicBezTo>
                  <a:pt x="-2599" y="231402"/>
                  <a:pt x="1309" y="221742"/>
                  <a:pt x="793" y="222553"/>
                </a:cubicBezTo>
              </a:path>
            </a:pathLst>
          </a:custGeom>
          <a:noFill/>
          <a:ln w="114300" cap="flat" cmpd="sng">
            <a:solidFill>
              <a:srgbClr val="FF9900"/>
            </a:solidFill>
            <a:prstDash val="solid"/>
            <a:round/>
            <a:headEnd type="none" w="med" len="med"/>
            <a:tailEnd type="none" w="med" len="med"/>
          </a:ln>
        </p:spPr>
      </p:sp>
      <p:sp>
        <p:nvSpPr>
          <p:cNvPr id="193" name="Google Shape;193;p28"/>
          <p:cNvSpPr txBox="1"/>
          <p:nvPr/>
        </p:nvSpPr>
        <p:spPr>
          <a:xfrm>
            <a:off x="989675" y="3338463"/>
            <a:ext cx="998100" cy="48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t>I-69</a:t>
            </a:r>
            <a:endParaRPr sz="2400" b="1"/>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64"/>
          <p:cNvPicPr preferRelativeResize="0"/>
          <p:nvPr/>
        </p:nvPicPr>
        <p:blipFill>
          <a:blip r:embed="rId3">
            <a:alphaModFix/>
          </a:blip>
          <a:stretch>
            <a:fillRect/>
          </a:stretch>
        </p:blipFill>
        <p:spPr>
          <a:xfrm>
            <a:off x="1202950" y="816325"/>
            <a:ext cx="4114800" cy="5715000"/>
          </a:xfrm>
          <a:prstGeom prst="rect">
            <a:avLst/>
          </a:prstGeom>
          <a:noFill/>
          <a:ln>
            <a:noFill/>
          </a:ln>
        </p:spPr>
      </p:pic>
      <p:pic>
        <p:nvPicPr>
          <p:cNvPr id="442" name="Google Shape;442;p64"/>
          <p:cNvPicPr preferRelativeResize="0"/>
          <p:nvPr/>
        </p:nvPicPr>
        <p:blipFill>
          <a:blip r:embed="rId4">
            <a:alphaModFix/>
          </a:blip>
          <a:stretch>
            <a:fillRect/>
          </a:stretch>
        </p:blipFill>
        <p:spPr>
          <a:xfrm>
            <a:off x="6310600" y="152400"/>
            <a:ext cx="3416938" cy="655319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8" name="Google Shape;448;p65"/>
          <p:cNvPicPr preferRelativeResize="0"/>
          <p:nvPr/>
        </p:nvPicPr>
        <p:blipFill>
          <a:blip r:embed="rId3">
            <a:alphaModFix/>
          </a:blip>
          <a:stretch>
            <a:fillRect/>
          </a:stretch>
        </p:blipFill>
        <p:spPr>
          <a:xfrm>
            <a:off x="477600" y="2105206"/>
            <a:ext cx="3564901" cy="2375369"/>
          </a:xfrm>
          <a:prstGeom prst="rect">
            <a:avLst/>
          </a:prstGeom>
          <a:noFill/>
          <a:ln>
            <a:noFill/>
          </a:ln>
        </p:spPr>
      </p:pic>
      <p:pic>
        <p:nvPicPr>
          <p:cNvPr id="449" name="Google Shape;449;p65"/>
          <p:cNvPicPr preferRelativeResize="0"/>
          <p:nvPr/>
        </p:nvPicPr>
        <p:blipFill>
          <a:blip r:embed="rId4">
            <a:alphaModFix/>
          </a:blip>
          <a:stretch>
            <a:fillRect/>
          </a:stretch>
        </p:blipFill>
        <p:spPr>
          <a:xfrm>
            <a:off x="8048666" y="2105200"/>
            <a:ext cx="3499633" cy="2331875"/>
          </a:xfrm>
          <a:prstGeom prst="rect">
            <a:avLst/>
          </a:prstGeom>
          <a:noFill/>
          <a:ln>
            <a:noFill/>
          </a:ln>
        </p:spPr>
      </p:pic>
      <p:pic>
        <p:nvPicPr>
          <p:cNvPr id="450" name="Google Shape;450;p65"/>
          <p:cNvPicPr preferRelativeResize="0"/>
          <p:nvPr/>
        </p:nvPicPr>
        <p:blipFill>
          <a:blip r:embed="rId5">
            <a:alphaModFix/>
          </a:blip>
          <a:stretch>
            <a:fillRect/>
          </a:stretch>
        </p:blipFill>
        <p:spPr>
          <a:xfrm>
            <a:off x="4295774" y="2100450"/>
            <a:ext cx="3499626" cy="2331886"/>
          </a:xfrm>
          <a:prstGeom prst="rect">
            <a:avLst/>
          </a:prstGeom>
          <a:noFill/>
          <a:ln>
            <a:noFill/>
          </a:ln>
        </p:spPr>
      </p:pic>
      <p:sp>
        <p:nvSpPr>
          <p:cNvPr id="451" name="Google Shape;451;p65"/>
          <p:cNvSpPr txBox="1"/>
          <p:nvPr/>
        </p:nvSpPr>
        <p:spPr>
          <a:xfrm>
            <a:off x="477600" y="5475425"/>
            <a:ext cx="4101300" cy="895500"/>
          </a:xfrm>
          <a:prstGeom prst="rect">
            <a:avLst/>
          </a:prstGeom>
          <a:noFill/>
          <a:ln>
            <a:noFill/>
          </a:ln>
        </p:spPr>
        <p:txBody>
          <a:bodyPr spcFirstLastPara="1" wrap="square" lIns="91425" tIns="91425" rIns="91425" bIns="91425" anchor="t" anchorCtr="0">
            <a:noAutofit/>
          </a:bodyPr>
          <a:lstStyle/>
          <a:p>
            <a:pPr marL="50800" lvl="0" indent="0" algn="l" rtl="0">
              <a:lnSpc>
                <a:spcPct val="130000"/>
              </a:lnSpc>
              <a:spcBef>
                <a:spcPts val="0"/>
              </a:spcBef>
              <a:spcAft>
                <a:spcPts val="0"/>
              </a:spcAft>
              <a:buNone/>
            </a:pPr>
            <a:r>
              <a:rPr lang="en" sz="1000">
                <a:solidFill>
                  <a:schemeClr val="dk1"/>
                </a:solidFill>
                <a:latin typeface="Helvetica Neue"/>
                <a:ea typeface="Helvetica Neue"/>
                <a:cs typeface="Helvetica Neue"/>
                <a:sym typeface="Helvetica Neue"/>
              </a:rPr>
              <a:t>“WHY A WEEKEND IN BLOOMINGTON, INDIANA SHOULD BE BUMPED UP YOUR LIST”</a:t>
            </a:r>
            <a:endParaRPr sz="1000">
              <a:solidFill>
                <a:schemeClr val="dk1"/>
              </a:solidFill>
              <a:latin typeface="Helvetica Neue"/>
              <a:ea typeface="Helvetica Neue"/>
              <a:cs typeface="Helvetica Neue"/>
              <a:sym typeface="Helvetica Neue"/>
            </a:endParaRPr>
          </a:p>
          <a:p>
            <a:pPr marL="50800" lvl="0" indent="0" algn="l" rtl="0">
              <a:lnSpc>
                <a:spcPct val="130000"/>
              </a:lnSpc>
              <a:spcBef>
                <a:spcPts val="1900"/>
              </a:spcBef>
              <a:spcAft>
                <a:spcPts val="0"/>
              </a:spcAft>
              <a:buClr>
                <a:schemeClr val="dk1"/>
              </a:buClr>
              <a:buSzPts val="1100"/>
              <a:buFont typeface="Arial"/>
              <a:buNone/>
            </a:pPr>
            <a:r>
              <a:rPr lang="en" sz="1000">
                <a:solidFill>
                  <a:schemeClr val="dk1"/>
                </a:solidFill>
                <a:latin typeface="Helvetica Neue"/>
                <a:ea typeface="Helvetica Neue"/>
                <a:cs typeface="Helvetica Neue"/>
                <a:sym typeface="Helvetica Neue"/>
              </a:rPr>
              <a:t>Camels &amp; Chocolate </a:t>
            </a:r>
            <a:endParaRPr sz="1000">
              <a:solidFill>
                <a:schemeClr val="dk1"/>
              </a:solidFill>
              <a:latin typeface="Helvetica Neue"/>
              <a:ea typeface="Helvetica Neue"/>
              <a:cs typeface="Helvetica Neue"/>
              <a:sym typeface="Helvetica Neue"/>
            </a:endParaRPr>
          </a:p>
          <a:p>
            <a:pPr marL="0" lvl="0" indent="0" algn="l" rtl="0">
              <a:spcBef>
                <a:spcPts val="1900"/>
              </a:spcBef>
              <a:spcAft>
                <a:spcPts val="0"/>
              </a:spcAft>
              <a:buNone/>
            </a:pPr>
            <a:endParaRPr sz="1000">
              <a:latin typeface="Helvetica Neue"/>
              <a:ea typeface="Helvetica Neue"/>
              <a:cs typeface="Helvetica Neue"/>
              <a:sym typeface="Helvetica Neue"/>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66"/>
          <p:cNvSpPr txBox="1"/>
          <p:nvPr/>
        </p:nvSpPr>
        <p:spPr>
          <a:xfrm>
            <a:off x="408750" y="685550"/>
            <a:ext cx="10364700" cy="561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latin typeface="Helvetica Neue"/>
              <a:ea typeface="Helvetica Neue"/>
              <a:cs typeface="Helvetica Neue"/>
              <a:sym typeface="Helvetica Neue"/>
            </a:endParaRPr>
          </a:p>
          <a:p>
            <a:pPr marL="0" lvl="0" indent="0" algn="l" rtl="0">
              <a:spcBef>
                <a:spcPts val="0"/>
              </a:spcBef>
              <a:spcAft>
                <a:spcPts val="0"/>
              </a:spcAft>
              <a:buNone/>
            </a:pPr>
            <a:r>
              <a:rPr lang="en" sz="3000" b="1">
                <a:latin typeface="Helvetica Neue"/>
                <a:ea typeface="Helvetica Neue"/>
                <a:cs typeface="Helvetica Neue"/>
                <a:sym typeface="Helvetica Neue"/>
              </a:rPr>
              <a:t>Politics of/around public space and community identity are challenging...</a:t>
            </a:r>
            <a:endParaRPr sz="3000">
              <a:latin typeface="Helvetica Neue"/>
              <a:ea typeface="Helvetica Neue"/>
              <a:cs typeface="Helvetica Neue"/>
              <a:sym typeface="Helvetica Neue"/>
            </a:endParaRPr>
          </a:p>
          <a:p>
            <a:pPr marL="0" lvl="0" indent="0" algn="l" rtl="0">
              <a:spcBef>
                <a:spcPts val="0"/>
              </a:spcBef>
              <a:spcAft>
                <a:spcPts val="0"/>
              </a:spcAft>
              <a:buNone/>
            </a:pPr>
            <a:endParaRPr>
              <a:latin typeface="Helvetica Neue"/>
              <a:ea typeface="Helvetica Neue"/>
              <a:cs typeface="Helvetica Neue"/>
              <a:sym typeface="Helvetica Neue"/>
            </a:endParaRPr>
          </a:p>
          <a:p>
            <a:pPr marL="457200" lvl="0" indent="-457200" algn="l" rtl="0">
              <a:spcBef>
                <a:spcPts val="0"/>
              </a:spcBef>
              <a:spcAft>
                <a:spcPts val="0"/>
              </a:spcAft>
              <a:buSzPts val="3600"/>
              <a:buFont typeface="Helvetica Neue"/>
              <a:buChar char="●"/>
            </a:pPr>
            <a:r>
              <a:rPr lang="en" sz="3600" i="1">
                <a:latin typeface="Helvetica Neue"/>
                <a:ea typeface="Helvetica Neue"/>
                <a:cs typeface="Helvetica Neue"/>
                <a:sym typeface="Helvetica Neue"/>
              </a:rPr>
              <a:t>Who Pays...</a:t>
            </a:r>
            <a:endParaRPr sz="3600" i="1">
              <a:latin typeface="Helvetica Neue"/>
              <a:ea typeface="Helvetica Neue"/>
              <a:cs typeface="Helvetica Neue"/>
              <a:sym typeface="Helvetica Neue"/>
            </a:endParaRPr>
          </a:p>
          <a:p>
            <a:pPr marL="457200" lvl="0" indent="-457200" algn="l" rtl="0">
              <a:spcBef>
                <a:spcPts val="0"/>
              </a:spcBef>
              <a:spcAft>
                <a:spcPts val="0"/>
              </a:spcAft>
              <a:buSzPts val="3600"/>
              <a:buFont typeface="Helvetica Neue"/>
              <a:buChar char="●"/>
            </a:pPr>
            <a:r>
              <a:rPr lang="en" sz="3600" i="1">
                <a:latin typeface="Helvetica Neue"/>
                <a:ea typeface="Helvetica Neue"/>
                <a:cs typeface="Helvetica Neue"/>
                <a:sym typeface="Helvetica Neue"/>
              </a:rPr>
              <a:t>Who Benefits...</a:t>
            </a:r>
            <a:endParaRPr sz="3600" i="1">
              <a:latin typeface="Helvetica Neue"/>
              <a:ea typeface="Helvetica Neue"/>
              <a:cs typeface="Helvetica Neue"/>
              <a:sym typeface="Helvetica Neue"/>
            </a:endParaRPr>
          </a:p>
          <a:p>
            <a:pPr marL="457200" lvl="0" indent="-457200" algn="l" rtl="0">
              <a:spcBef>
                <a:spcPts val="0"/>
              </a:spcBef>
              <a:spcAft>
                <a:spcPts val="0"/>
              </a:spcAft>
              <a:buSzPts val="3600"/>
              <a:buFont typeface="Helvetica Neue"/>
              <a:buChar char="●"/>
            </a:pPr>
            <a:r>
              <a:rPr lang="en" sz="3600" i="1">
                <a:latin typeface="Helvetica Neue"/>
                <a:ea typeface="Helvetica Neue"/>
                <a:cs typeface="Helvetica Neue"/>
                <a:sym typeface="Helvetica Neue"/>
              </a:rPr>
              <a:t>Who Decides…</a:t>
            </a:r>
            <a:endParaRPr sz="3600" i="1">
              <a:latin typeface="Helvetica Neue"/>
              <a:ea typeface="Helvetica Neue"/>
              <a:cs typeface="Helvetica Neue"/>
              <a:sym typeface="Helvetica Neue"/>
            </a:endParaRPr>
          </a:p>
          <a:p>
            <a:pPr marL="0" lvl="0" indent="0" algn="l" rtl="0">
              <a:spcBef>
                <a:spcPts val="0"/>
              </a:spcBef>
              <a:spcAft>
                <a:spcPts val="0"/>
              </a:spcAft>
              <a:buNone/>
            </a:pPr>
            <a:endParaRPr sz="2400" i="1">
              <a:latin typeface="Helvetica Neue"/>
              <a:ea typeface="Helvetica Neue"/>
              <a:cs typeface="Helvetica Neue"/>
              <a:sym typeface="Helvetica Neue"/>
            </a:endParaRPr>
          </a:p>
          <a:p>
            <a:pPr marL="0" lvl="0" indent="0" algn="l" rtl="0">
              <a:spcBef>
                <a:spcPts val="0"/>
              </a:spcBef>
              <a:spcAft>
                <a:spcPts val="0"/>
              </a:spcAft>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67"/>
          <p:cNvSpPr txBox="1"/>
          <p:nvPr/>
        </p:nvSpPr>
        <p:spPr>
          <a:xfrm>
            <a:off x="662050" y="958400"/>
            <a:ext cx="9987000" cy="238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000">
              <a:solidFill>
                <a:schemeClr val="dk1"/>
              </a:solidFill>
            </a:endParaRPr>
          </a:p>
          <a:p>
            <a:pPr marL="0" lvl="0" indent="0" algn="l" rtl="0">
              <a:spcBef>
                <a:spcPts val="0"/>
              </a:spcBef>
              <a:spcAft>
                <a:spcPts val="0"/>
              </a:spcAft>
              <a:buNone/>
            </a:pPr>
            <a:r>
              <a:rPr lang="en" sz="3000" b="1">
                <a:solidFill>
                  <a:schemeClr val="dk1"/>
                </a:solidFill>
              </a:rPr>
              <a:t>Questions?</a:t>
            </a:r>
            <a:endParaRPr sz="3000" b="1">
              <a:solidFill>
                <a:schemeClr val="dk1"/>
              </a:solidFill>
            </a:endParaRPr>
          </a:p>
          <a:p>
            <a:pPr marL="0" lvl="0" indent="0" algn="l" rtl="0">
              <a:spcBef>
                <a:spcPts val="0"/>
              </a:spcBef>
              <a:spcAft>
                <a:spcPts val="0"/>
              </a:spcAft>
              <a:buNone/>
            </a:pPr>
            <a:r>
              <a:rPr lang="en" sz="3000">
                <a:solidFill>
                  <a:schemeClr val="dk1"/>
                </a:solidFill>
              </a:rPr>
              <a:t> </a:t>
            </a:r>
            <a:endParaRPr sz="3000">
              <a:solidFill>
                <a:schemeClr val="dk1"/>
              </a:solidFill>
            </a:endParaRPr>
          </a:p>
          <a:p>
            <a:pPr marL="0" lvl="0" indent="0" algn="l" rtl="0">
              <a:spcBef>
                <a:spcPts val="0"/>
              </a:spcBef>
              <a:spcAft>
                <a:spcPts val="0"/>
              </a:spcAft>
              <a:buNone/>
            </a:pPr>
            <a:r>
              <a:rPr lang="en" sz="3000">
                <a:solidFill>
                  <a:schemeClr val="dk1"/>
                </a:solidFill>
              </a:rPr>
              <a:t>Sean M. Starowitz </a:t>
            </a:r>
            <a:endParaRPr sz="3000">
              <a:solidFill>
                <a:schemeClr val="dk1"/>
              </a:solidFill>
            </a:endParaRPr>
          </a:p>
          <a:p>
            <a:pPr marL="0" lvl="0" indent="0" algn="l" rtl="0">
              <a:spcBef>
                <a:spcPts val="0"/>
              </a:spcBef>
              <a:spcAft>
                <a:spcPts val="0"/>
              </a:spcAft>
              <a:buNone/>
            </a:pPr>
            <a:endParaRPr sz="3000">
              <a:solidFill>
                <a:schemeClr val="dk1"/>
              </a:solidFill>
            </a:endParaRPr>
          </a:p>
          <a:p>
            <a:pPr marL="0" lvl="0" indent="0" algn="l" rtl="0">
              <a:spcBef>
                <a:spcPts val="0"/>
              </a:spcBef>
              <a:spcAft>
                <a:spcPts val="0"/>
              </a:spcAft>
              <a:buNone/>
            </a:pPr>
            <a:r>
              <a:rPr lang="en" sz="3000" u="sng">
                <a:solidFill>
                  <a:schemeClr val="hlink"/>
                </a:solidFill>
                <a:hlinkClick r:id="rId3"/>
              </a:rPr>
              <a:t>Starowis@bloomington.in.gov</a:t>
            </a:r>
            <a:endParaRPr sz="3000"/>
          </a:p>
          <a:p>
            <a:pPr marL="0" lvl="0" indent="0" algn="l" rtl="0">
              <a:spcBef>
                <a:spcPts val="0"/>
              </a:spcBef>
              <a:spcAft>
                <a:spcPts val="0"/>
              </a:spcAft>
              <a:buNone/>
            </a:pPr>
            <a:endParaRPr sz="3000"/>
          </a:p>
          <a:p>
            <a:pPr marL="0" lvl="0" indent="0" algn="l" rtl="0">
              <a:spcBef>
                <a:spcPts val="0"/>
              </a:spcBef>
              <a:spcAft>
                <a:spcPts val="0"/>
              </a:spcAft>
              <a:buNone/>
            </a:pPr>
            <a:r>
              <a:rPr lang="en" sz="3000"/>
              <a:t>812-349-3534 </a:t>
            </a:r>
            <a:endParaRPr sz="30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29"/>
          <p:cNvPicPr preferRelativeResize="0"/>
          <p:nvPr/>
        </p:nvPicPr>
        <p:blipFill>
          <a:blip r:embed="rId3">
            <a:alphaModFix/>
          </a:blip>
          <a:stretch>
            <a:fillRect/>
          </a:stretch>
        </p:blipFill>
        <p:spPr>
          <a:xfrm>
            <a:off x="6102700" y="1060075"/>
            <a:ext cx="5640600" cy="4230450"/>
          </a:xfrm>
          <a:prstGeom prst="rect">
            <a:avLst/>
          </a:prstGeom>
          <a:noFill/>
          <a:ln>
            <a:noFill/>
          </a:ln>
        </p:spPr>
      </p:pic>
      <p:sp>
        <p:nvSpPr>
          <p:cNvPr id="200" name="Google Shape;200;p29"/>
          <p:cNvSpPr txBox="1"/>
          <p:nvPr/>
        </p:nvSpPr>
        <p:spPr>
          <a:xfrm>
            <a:off x="647200" y="897700"/>
            <a:ext cx="5148300" cy="51291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 sz="1800">
                <a:solidFill>
                  <a:schemeClr val="dk1"/>
                </a:solidFill>
              </a:rPr>
              <a:t>In 2005, Mayor Kruzan announced plans to create the Bloomington Entertainment and Arts District (BEAD) to strengthen the already successful natural arts district through nurturing and marketing existing arts organizations and businesses and aiding in the development of new creative enterprises.</a:t>
            </a:r>
            <a:endParaRPr sz="1800">
              <a:solidFill>
                <a:schemeClr val="dk1"/>
              </a:solidFill>
            </a:endParaRPr>
          </a:p>
          <a:p>
            <a:pPr marL="0" lvl="0" indent="0" algn="l" rtl="0">
              <a:lnSpc>
                <a:spcPct val="90000"/>
              </a:lnSpc>
              <a:spcBef>
                <a:spcPts val="0"/>
              </a:spcBef>
              <a:spcAft>
                <a:spcPts val="0"/>
              </a:spcAft>
              <a:buNone/>
            </a:pPr>
            <a:endParaRPr sz="1800">
              <a:solidFill>
                <a:schemeClr val="dk1"/>
              </a:solidFill>
            </a:endParaRPr>
          </a:p>
          <a:p>
            <a:pPr marL="0" lvl="0" indent="0" algn="l" rtl="0">
              <a:lnSpc>
                <a:spcPct val="90000"/>
              </a:lnSpc>
              <a:spcBef>
                <a:spcPts val="0"/>
              </a:spcBef>
              <a:spcAft>
                <a:spcPts val="0"/>
              </a:spcAft>
              <a:buNone/>
            </a:pPr>
            <a:r>
              <a:rPr lang="en" sz="1800">
                <a:solidFill>
                  <a:schemeClr val="dk1"/>
                </a:solidFill>
              </a:rPr>
              <a:t>In 2006, BEAD locally designated as a cultural district. </a:t>
            </a:r>
            <a:endParaRPr sz="1800">
              <a:solidFill>
                <a:schemeClr val="dk1"/>
              </a:solidFill>
            </a:endParaRPr>
          </a:p>
          <a:p>
            <a:pPr marL="0" lvl="0" indent="0" algn="l" rtl="0">
              <a:lnSpc>
                <a:spcPct val="90000"/>
              </a:lnSpc>
              <a:spcBef>
                <a:spcPts val="0"/>
              </a:spcBef>
              <a:spcAft>
                <a:spcPts val="0"/>
              </a:spcAft>
              <a:buClr>
                <a:schemeClr val="dk1"/>
              </a:buClr>
              <a:buSzPts val="1100"/>
              <a:buFont typeface="Arial"/>
              <a:buNone/>
            </a:pPr>
            <a:endParaRPr sz="1800">
              <a:solidFill>
                <a:schemeClr val="dk1"/>
              </a:solidFill>
            </a:endParaRPr>
          </a:p>
          <a:p>
            <a:pPr marL="0" lvl="0" indent="0" algn="l" rtl="0">
              <a:lnSpc>
                <a:spcPct val="90000"/>
              </a:lnSpc>
              <a:spcBef>
                <a:spcPts val="0"/>
              </a:spcBef>
              <a:spcAft>
                <a:spcPts val="0"/>
              </a:spcAft>
              <a:buClr>
                <a:schemeClr val="dk1"/>
              </a:buClr>
              <a:buSzPts val="1100"/>
              <a:buFont typeface="Arial"/>
              <a:buNone/>
            </a:pPr>
            <a:r>
              <a:rPr lang="en" sz="1800">
                <a:solidFill>
                  <a:schemeClr val="dk1"/>
                </a:solidFill>
              </a:rPr>
              <a:t>In 2008, BEAD presented its own thorough strategic plan that emphasized maintaining the already unique aspects of the downtown community, getting people to and keeping people in Bloomington. </a:t>
            </a:r>
            <a:endParaRPr sz="1800">
              <a:solidFill>
                <a:schemeClr val="dk1"/>
              </a:solidFill>
            </a:endParaRPr>
          </a:p>
          <a:p>
            <a:pPr marL="0" lvl="0" indent="0" algn="l" rtl="0">
              <a:lnSpc>
                <a:spcPct val="90000"/>
              </a:lnSpc>
              <a:spcBef>
                <a:spcPts val="0"/>
              </a:spcBef>
              <a:spcAft>
                <a:spcPts val="0"/>
              </a:spcAft>
              <a:buClr>
                <a:schemeClr val="dk1"/>
              </a:buClr>
              <a:buSzPts val="1100"/>
              <a:buFont typeface="Arial"/>
              <a:buNone/>
            </a:pPr>
            <a:endParaRPr sz="1800">
              <a:solidFill>
                <a:schemeClr val="dk1"/>
              </a:solidFill>
            </a:endParaRPr>
          </a:p>
          <a:p>
            <a:pPr marL="0" lvl="0" indent="0" algn="l" rtl="0">
              <a:lnSpc>
                <a:spcPct val="90000"/>
              </a:lnSpc>
              <a:spcBef>
                <a:spcPts val="0"/>
              </a:spcBef>
              <a:spcAft>
                <a:spcPts val="0"/>
              </a:spcAft>
              <a:buClr>
                <a:schemeClr val="dk1"/>
              </a:buClr>
              <a:buSzPts val="1100"/>
              <a:buFont typeface="Arial"/>
              <a:buNone/>
            </a:pPr>
            <a:r>
              <a:rPr lang="en" sz="1800">
                <a:solidFill>
                  <a:schemeClr val="dk1"/>
                </a:solidFill>
              </a:rPr>
              <a:t>In 2009, BEAD was officially designated by the Indiana Arts Commission as a State Designated Cultural District.</a:t>
            </a:r>
            <a:endParaRPr sz="1800">
              <a:solidFill>
                <a:schemeClr val="dk1"/>
              </a:solidFill>
            </a:endParaRPr>
          </a:p>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30"/>
          <p:cNvPicPr preferRelativeResize="0"/>
          <p:nvPr/>
        </p:nvPicPr>
        <p:blipFill rotWithShape="1">
          <a:blip r:embed="rId3">
            <a:alphaModFix/>
          </a:blip>
          <a:srcRect l="26434" t="12317" r="36870" b="2321"/>
          <a:stretch/>
        </p:blipFill>
        <p:spPr>
          <a:xfrm>
            <a:off x="5975550" y="844600"/>
            <a:ext cx="4361899" cy="5496475"/>
          </a:xfrm>
          <a:prstGeom prst="rect">
            <a:avLst/>
          </a:prstGeom>
          <a:noFill/>
          <a:ln>
            <a:noFill/>
          </a:ln>
        </p:spPr>
      </p:pic>
      <p:sp>
        <p:nvSpPr>
          <p:cNvPr id="207" name="Google Shape;207;p30"/>
          <p:cNvSpPr txBox="1"/>
          <p:nvPr/>
        </p:nvSpPr>
        <p:spPr>
          <a:xfrm>
            <a:off x="487475" y="802575"/>
            <a:ext cx="5109900" cy="54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a:solidFill>
                  <a:schemeClr val="dk1"/>
                </a:solidFill>
              </a:rPr>
              <a:t>Mission: </a:t>
            </a:r>
            <a:r>
              <a:rPr lang="en" sz="1600">
                <a:solidFill>
                  <a:schemeClr val="dk1"/>
                </a:solidFill>
              </a:rPr>
              <a:t>The Bloomington Entertainment and Arts District seeks to bring the business and creative sectors together to advance commerce and culture, build community and spur economic development.</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Create a place that safeguards, enhances and celebrates what is special about Bloomington - </a:t>
            </a:r>
            <a:r>
              <a:rPr lang="en" sz="1600" b="1"/>
              <a:t>Keep Bloomington Bloomington!</a:t>
            </a:r>
            <a:endParaRPr sz="1600" b="1"/>
          </a:p>
          <a:p>
            <a:pPr marL="0" lvl="0" indent="0" algn="l" rtl="0">
              <a:spcBef>
                <a:spcPts val="0"/>
              </a:spcBef>
              <a:spcAft>
                <a:spcPts val="0"/>
              </a:spcAft>
              <a:buNone/>
            </a:pPr>
            <a:endParaRPr sz="1600"/>
          </a:p>
          <a:p>
            <a:pPr marL="0" lvl="0" indent="0" algn="l" rtl="0">
              <a:spcBef>
                <a:spcPts val="0"/>
              </a:spcBef>
              <a:spcAft>
                <a:spcPts val="0"/>
              </a:spcAft>
              <a:buNone/>
            </a:pPr>
            <a:r>
              <a:rPr lang="en" sz="1600"/>
              <a:t>Create a place that encourages engagement by</a:t>
            </a:r>
            <a:endParaRPr sz="1600"/>
          </a:p>
          <a:p>
            <a:pPr marL="0" lvl="0" indent="0" algn="l" rtl="0">
              <a:spcBef>
                <a:spcPts val="0"/>
              </a:spcBef>
              <a:spcAft>
                <a:spcPts val="0"/>
              </a:spcAft>
              <a:buNone/>
            </a:pPr>
            <a:r>
              <a:rPr lang="en" sz="1600"/>
              <a:t>community, visitors, small business and the creative, cultural and entertainment sectors - </a:t>
            </a:r>
            <a:r>
              <a:rPr lang="en" sz="1600" b="1"/>
              <a:t>Get People Here!</a:t>
            </a:r>
            <a:endParaRPr sz="1600" b="1"/>
          </a:p>
          <a:p>
            <a:pPr marL="0" lvl="0" indent="0" algn="l" rtl="0">
              <a:spcBef>
                <a:spcPts val="0"/>
              </a:spcBef>
              <a:spcAft>
                <a:spcPts val="0"/>
              </a:spcAft>
              <a:buNone/>
            </a:pPr>
            <a:endParaRPr sz="1600"/>
          </a:p>
          <a:p>
            <a:pPr marL="0" lvl="0" indent="0" algn="l" rtl="0">
              <a:spcBef>
                <a:spcPts val="0"/>
              </a:spcBef>
              <a:spcAft>
                <a:spcPts val="0"/>
              </a:spcAft>
              <a:buNone/>
            </a:pPr>
            <a:r>
              <a:rPr lang="en" sz="1600"/>
              <a:t>Create a place that provides creative and economic growth opportunities for the creative, cultural and small business sectors and offers intrinsic value to community stakeholders - </a:t>
            </a:r>
            <a:r>
              <a:rPr lang="en" sz="1600" b="1"/>
              <a:t>Keep People Here!</a:t>
            </a:r>
            <a:endParaRPr sz="1600" b="1"/>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31"/>
          <p:cNvPicPr preferRelativeResize="0"/>
          <p:nvPr/>
        </p:nvPicPr>
        <p:blipFill rotWithShape="1">
          <a:blip r:embed="rId3">
            <a:alphaModFix/>
          </a:blip>
          <a:srcRect l="12860" t="13494" r="25842"/>
          <a:stretch/>
        </p:blipFill>
        <p:spPr>
          <a:xfrm>
            <a:off x="269100" y="819375"/>
            <a:ext cx="7286626" cy="5570224"/>
          </a:xfrm>
          <a:prstGeom prst="rect">
            <a:avLst/>
          </a:prstGeom>
          <a:noFill/>
          <a:ln>
            <a:noFill/>
          </a:ln>
        </p:spPr>
      </p:pic>
      <p:pic>
        <p:nvPicPr>
          <p:cNvPr id="214" name="Google Shape;214;p31"/>
          <p:cNvPicPr preferRelativeResize="0"/>
          <p:nvPr/>
        </p:nvPicPr>
        <p:blipFill>
          <a:blip r:embed="rId4">
            <a:alphaModFix/>
          </a:blip>
          <a:stretch>
            <a:fillRect/>
          </a:stretch>
        </p:blipFill>
        <p:spPr>
          <a:xfrm>
            <a:off x="7741701" y="1627050"/>
            <a:ext cx="3852449" cy="360390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32"/>
          <p:cNvPicPr preferRelativeResize="0"/>
          <p:nvPr/>
        </p:nvPicPr>
        <p:blipFill>
          <a:blip r:embed="rId3">
            <a:alphaModFix/>
          </a:blip>
          <a:stretch>
            <a:fillRect/>
          </a:stretch>
        </p:blipFill>
        <p:spPr>
          <a:xfrm>
            <a:off x="481850" y="973299"/>
            <a:ext cx="5657975" cy="4372050"/>
          </a:xfrm>
          <a:prstGeom prst="rect">
            <a:avLst/>
          </a:prstGeom>
          <a:noFill/>
          <a:ln>
            <a:noFill/>
          </a:ln>
        </p:spPr>
      </p:pic>
      <p:pic>
        <p:nvPicPr>
          <p:cNvPr id="221" name="Google Shape;221;p32"/>
          <p:cNvPicPr preferRelativeResize="0"/>
          <p:nvPr/>
        </p:nvPicPr>
        <p:blipFill rotWithShape="1">
          <a:blip r:embed="rId4">
            <a:alphaModFix/>
          </a:blip>
          <a:srcRect b="29577"/>
          <a:stretch/>
        </p:blipFill>
        <p:spPr>
          <a:xfrm>
            <a:off x="6570525" y="973300"/>
            <a:ext cx="5063823" cy="461477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33"/>
          <p:cNvPicPr preferRelativeResize="0"/>
          <p:nvPr/>
        </p:nvPicPr>
        <p:blipFill>
          <a:blip r:embed="rId3">
            <a:alphaModFix/>
          </a:blip>
          <a:stretch>
            <a:fillRect/>
          </a:stretch>
        </p:blipFill>
        <p:spPr>
          <a:xfrm>
            <a:off x="928425" y="987600"/>
            <a:ext cx="4193748" cy="5427251"/>
          </a:xfrm>
          <a:prstGeom prst="rect">
            <a:avLst/>
          </a:prstGeom>
          <a:noFill/>
          <a:ln>
            <a:noFill/>
          </a:ln>
        </p:spPr>
      </p:pic>
      <p:pic>
        <p:nvPicPr>
          <p:cNvPr id="228" name="Google Shape;228;p33"/>
          <p:cNvPicPr preferRelativeResize="0"/>
          <p:nvPr/>
        </p:nvPicPr>
        <p:blipFill>
          <a:blip r:embed="rId4">
            <a:alphaModFix/>
          </a:blip>
          <a:stretch>
            <a:fillRect/>
          </a:stretch>
        </p:blipFill>
        <p:spPr>
          <a:xfrm>
            <a:off x="5918237" y="968363"/>
            <a:ext cx="4223485" cy="5465727"/>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1330</Words>
  <Application>Microsoft Office PowerPoint</Application>
  <PresentationFormat>Widescreen</PresentationFormat>
  <Paragraphs>200</Paragraphs>
  <Slides>43</Slides>
  <Notes>43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43</vt:i4>
      </vt:variant>
    </vt:vector>
  </HeadingPairs>
  <TitlesOfParts>
    <vt:vector size="49" baseType="lpstr">
      <vt:lpstr>Arial</vt:lpstr>
      <vt:lpstr>Questrial</vt:lpstr>
      <vt:lpstr>Calibri</vt:lpstr>
      <vt:lpstr>Helvetica Neue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One Percent for Arts: Switchyard Park, Trades District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Sharp, Paige</dc:creator>
  <cp:lastModifiedBy>Carey W Craig</cp:lastModifiedBy>
  <cp:revision>1</cp:revision>
  <dcterms:modified xsi:type="dcterms:W3CDTF">2019-01-25T14:40:28Z</dcterms:modified>
</cp:coreProperties>
</file>