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02e8bfaa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402e8bfaa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02e8bfaaa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402e8bfaaa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114300" y="245850"/>
            <a:ext cx="12496800" cy="240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3"/>
          <p:cNvPicPr preferRelativeResize="0"/>
          <p:nvPr/>
        </p:nvPicPr>
        <p:blipFill rotWithShape="1">
          <a:blip r:embed="rId3">
            <a:alphaModFix/>
          </a:blip>
          <a:srcRect/>
          <a:stretch/>
        </p:blipFill>
        <p:spPr>
          <a:xfrm>
            <a:off x="4216400" y="5526450"/>
            <a:ext cx="635000" cy="805158"/>
          </a:xfrm>
          <a:prstGeom prst="rect">
            <a:avLst/>
          </a:prstGeom>
          <a:noFill/>
          <a:ln>
            <a:noFill/>
          </a:ln>
        </p:spPr>
      </p:pic>
      <p:sp>
        <p:nvSpPr>
          <p:cNvPr id="86" name="Google Shape;86;p13"/>
          <p:cNvSpPr txBox="1"/>
          <p:nvPr/>
        </p:nvSpPr>
        <p:spPr>
          <a:xfrm>
            <a:off x="674850" y="635025"/>
            <a:ext cx="10918500" cy="172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chemeClr val="lt1"/>
                </a:solidFill>
                <a:latin typeface="Helvetica Neue"/>
                <a:ea typeface="Helvetica Neue"/>
                <a:cs typeface="Helvetica Neue"/>
                <a:sym typeface="Helvetica Neue"/>
              </a:rPr>
              <a:t>Creating a Vibrant Community Through the Arts</a:t>
            </a:r>
            <a:endParaRPr sz="4800"/>
          </a:p>
        </p:txBody>
      </p:sp>
      <p:pic>
        <p:nvPicPr>
          <p:cNvPr id="87" name="Google Shape;87;p13"/>
          <p:cNvPicPr preferRelativeResize="0"/>
          <p:nvPr/>
        </p:nvPicPr>
        <p:blipFill rotWithShape="1">
          <a:blip r:embed="rId4">
            <a:alphaModFix/>
          </a:blip>
          <a:srcRect/>
          <a:stretch/>
        </p:blipFill>
        <p:spPr>
          <a:xfrm>
            <a:off x="1168400" y="5526450"/>
            <a:ext cx="2766060" cy="768350"/>
          </a:xfrm>
          <a:prstGeom prst="rect">
            <a:avLst/>
          </a:prstGeom>
          <a:noFill/>
          <a:ln>
            <a:noFill/>
          </a:ln>
        </p:spPr>
      </p:pic>
      <p:sp>
        <p:nvSpPr>
          <p:cNvPr id="88" name="Google Shape;88;p13"/>
          <p:cNvSpPr txBox="1"/>
          <p:nvPr/>
        </p:nvSpPr>
        <p:spPr>
          <a:xfrm>
            <a:off x="7404100" y="3057905"/>
            <a:ext cx="4229100" cy="295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accent2"/>
                </a:solidFill>
                <a:latin typeface="Helvetica Neue"/>
                <a:ea typeface="Helvetica Neue"/>
                <a:cs typeface="Helvetica Neue"/>
                <a:sym typeface="Helvetica Neue"/>
              </a:rPr>
              <a:t>Indiana Arts Commission</a:t>
            </a:r>
            <a:br>
              <a:rPr lang="en-US" sz="2000" b="1">
                <a:solidFill>
                  <a:schemeClr val="accent2"/>
                </a:solidFill>
                <a:latin typeface="Helvetica Neue"/>
                <a:ea typeface="Helvetica Neue"/>
                <a:cs typeface="Helvetica Neue"/>
                <a:sym typeface="Helvetica Neue"/>
              </a:rPr>
            </a:br>
            <a:r>
              <a:rPr lang="en-US" sz="2000" b="1">
                <a:solidFill>
                  <a:schemeClr val="accent2"/>
                </a:solidFill>
                <a:latin typeface="Helvetica Neue"/>
                <a:ea typeface="Helvetica Neue"/>
                <a:cs typeface="Helvetica Neue"/>
                <a:sym typeface="Helvetica Neue"/>
              </a:rPr>
              <a:t>100 N Senate Ave., N505 </a:t>
            </a:r>
            <a:endParaRPr>
              <a:solidFill>
                <a:schemeClr val="accent2"/>
              </a:solidFill>
            </a:endParaRPr>
          </a:p>
          <a:p>
            <a:pPr marL="0" marR="0" lvl="0" indent="0" algn="l" rtl="0">
              <a:spcBef>
                <a:spcPts val="0"/>
              </a:spcBef>
              <a:spcAft>
                <a:spcPts val="0"/>
              </a:spcAft>
              <a:buNone/>
            </a:pPr>
            <a:r>
              <a:rPr lang="en-US" sz="2000" b="1">
                <a:solidFill>
                  <a:schemeClr val="accent2"/>
                </a:solidFill>
                <a:latin typeface="Helvetica Neue"/>
                <a:ea typeface="Helvetica Neue"/>
                <a:cs typeface="Helvetica Neue"/>
                <a:sym typeface="Helvetica Neue"/>
              </a:rPr>
              <a:t>Indianapolis, IN 46204</a:t>
            </a:r>
            <a:endParaRPr>
              <a:solidFill>
                <a:schemeClr val="accent2"/>
              </a:solidFill>
            </a:endParaRPr>
          </a:p>
          <a:p>
            <a:pPr marL="0" marR="0" lvl="0" indent="0" algn="l" rtl="0">
              <a:spcBef>
                <a:spcPts val="0"/>
              </a:spcBef>
              <a:spcAft>
                <a:spcPts val="0"/>
              </a:spcAft>
              <a:buNone/>
            </a:pPr>
            <a:endParaRPr sz="2000" b="1">
              <a:solidFill>
                <a:schemeClr val="accent2"/>
              </a:solidFill>
              <a:latin typeface="Helvetica Neue"/>
              <a:ea typeface="Helvetica Neue"/>
              <a:cs typeface="Helvetica Neue"/>
              <a:sym typeface="Helvetica Neue"/>
            </a:endParaRPr>
          </a:p>
          <a:p>
            <a:pPr marL="0" marR="0" lvl="0" indent="0" algn="l" rtl="0">
              <a:spcBef>
                <a:spcPts val="0"/>
              </a:spcBef>
              <a:spcAft>
                <a:spcPts val="0"/>
              </a:spcAft>
              <a:buNone/>
            </a:pPr>
            <a:r>
              <a:rPr lang="en-US" sz="2000" b="1">
                <a:solidFill>
                  <a:schemeClr val="accent2"/>
                </a:solidFill>
                <a:latin typeface="Helvetica Neue"/>
                <a:ea typeface="Helvetica Neue"/>
                <a:cs typeface="Helvetica Neue"/>
                <a:sym typeface="Helvetica Neue"/>
              </a:rPr>
              <a:t>(317) 232-1269</a:t>
            </a:r>
            <a:endParaRPr>
              <a:solidFill>
                <a:schemeClr val="accent2"/>
              </a:solidFill>
            </a:endParaRPr>
          </a:p>
          <a:p>
            <a:pPr marL="0" marR="0" lvl="0" indent="0" algn="l" rtl="0">
              <a:spcBef>
                <a:spcPts val="0"/>
              </a:spcBef>
              <a:spcAft>
                <a:spcPts val="0"/>
              </a:spcAft>
              <a:buNone/>
            </a:pPr>
            <a:endParaRPr sz="2000" b="1">
              <a:solidFill>
                <a:schemeClr val="accent2"/>
              </a:solidFill>
              <a:latin typeface="Helvetica Neue"/>
              <a:ea typeface="Helvetica Neue"/>
              <a:cs typeface="Helvetica Neue"/>
              <a:sym typeface="Helvetica Neue"/>
            </a:endParaRPr>
          </a:p>
          <a:p>
            <a:pPr marL="0" marR="0" lvl="0" indent="0" algn="l" rtl="0">
              <a:spcBef>
                <a:spcPts val="0"/>
              </a:spcBef>
              <a:spcAft>
                <a:spcPts val="0"/>
              </a:spcAft>
              <a:buNone/>
            </a:pPr>
            <a:r>
              <a:rPr lang="en-US" sz="2000" b="1">
                <a:solidFill>
                  <a:schemeClr val="accent2"/>
                </a:solidFill>
                <a:latin typeface="Helvetica Neue"/>
                <a:ea typeface="Helvetica Neue"/>
                <a:cs typeface="Helvetica Neue"/>
                <a:sym typeface="Helvetica Neue"/>
              </a:rPr>
              <a:t>arts.IN.gov</a:t>
            </a:r>
            <a:endParaRPr>
              <a:solidFill>
                <a:schemeClr val="accent2"/>
              </a:solidFill>
            </a:endParaRPr>
          </a:p>
          <a:p>
            <a:pPr marL="0" marR="0" lvl="0" indent="0" algn="l" rtl="0">
              <a:spcBef>
                <a:spcPts val="0"/>
              </a:spcBef>
              <a:spcAft>
                <a:spcPts val="0"/>
              </a:spcAft>
              <a:buNone/>
            </a:pPr>
            <a:endParaRPr sz="1800">
              <a:solidFill>
                <a:schemeClr val="accent2"/>
              </a:solidFill>
              <a:latin typeface="Helvetica Neue"/>
              <a:ea typeface="Helvetica Neue"/>
              <a:cs typeface="Helvetica Neue"/>
              <a:sym typeface="Helvetica Neue"/>
            </a:endParaRPr>
          </a:p>
          <a:p>
            <a:pPr marL="0" marR="0" lvl="0" indent="0" algn="l" rtl="0">
              <a:spcBef>
                <a:spcPts val="0"/>
              </a:spcBef>
              <a:spcAft>
                <a:spcPts val="0"/>
              </a:spcAft>
              <a:buNone/>
            </a:pPr>
            <a:r>
              <a:rPr lang="en-US" sz="1600">
                <a:solidFill>
                  <a:schemeClr val="accent2"/>
                </a:solidFill>
                <a:latin typeface="Helvetica Neue"/>
                <a:ea typeface="Helvetica Neue"/>
                <a:cs typeface="Helvetica Neue"/>
                <a:sym typeface="Helvetica Neue"/>
              </a:rPr>
              <a:t/>
            </a:r>
            <a:br>
              <a:rPr lang="en-US" sz="1600">
                <a:solidFill>
                  <a:schemeClr val="accent2"/>
                </a:solidFill>
                <a:latin typeface="Helvetica Neue"/>
                <a:ea typeface="Helvetica Neue"/>
                <a:cs typeface="Helvetica Neue"/>
                <a:sym typeface="Helvetica Neue"/>
              </a:rPr>
            </a:br>
            <a:r>
              <a:rPr lang="en-US" sz="1600">
                <a:solidFill>
                  <a:schemeClr val="accent2"/>
                </a:solidFill>
                <a:latin typeface="Helvetica Neue"/>
                <a:ea typeface="Helvetica Neue"/>
                <a:cs typeface="Helvetica Neue"/>
                <a:sym typeface="Helvetica Neue"/>
              </a:rPr>
              <a:t>@INArtsComm </a:t>
            </a:r>
            <a:r>
              <a:rPr lang="en-US" sz="1600" i="1">
                <a:solidFill>
                  <a:schemeClr val="accent2"/>
                </a:solidFill>
                <a:latin typeface="Helvetica Neue"/>
                <a:ea typeface="Helvetica Neue"/>
                <a:cs typeface="Helvetica Neue"/>
                <a:sym typeface="Helvetica Neue"/>
              </a:rPr>
              <a:t>instagram</a:t>
            </a:r>
            <a:endParaRPr sz="1600" i="1">
              <a:solidFill>
                <a:schemeClr val="accent2"/>
              </a:solidFill>
              <a:latin typeface="Helvetica Neue"/>
              <a:ea typeface="Helvetica Neue"/>
              <a:cs typeface="Helvetica Neue"/>
              <a:sym typeface="Helvetica Neue"/>
            </a:endParaRPr>
          </a:p>
          <a:p>
            <a:pPr marL="0" marR="0" lvl="0" indent="0" algn="l" rtl="0">
              <a:spcBef>
                <a:spcPts val="0"/>
              </a:spcBef>
              <a:spcAft>
                <a:spcPts val="0"/>
              </a:spcAft>
              <a:buNone/>
            </a:pPr>
            <a:r>
              <a:rPr lang="en-US" sz="1600">
                <a:solidFill>
                  <a:schemeClr val="accent2"/>
                </a:solidFill>
                <a:latin typeface="Helvetica Neue"/>
                <a:ea typeface="Helvetica Neue"/>
                <a:cs typeface="Helvetica Neue"/>
                <a:sym typeface="Helvetica Neue"/>
              </a:rPr>
              <a:t>@Indiana Arts Commission </a:t>
            </a:r>
            <a:r>
              <a:rPr lang="en-US" sz="1600" i="1">
                <a:solidFill>
                  <a:schemeClr val="accent2"/>
                </a:solidFill>
                <a:latin typeface="Helvetica Neue"/>
                <a:ea typeface="Helvetica Neue"/>
                <a:cs typeface="Helvetica Neue"/>
                <a:sym typeface="Helvetica Neue"/>
              </a:rPr>
              <a:t>facebook</a:t>
            </a:r>
            <a:endParaRPr sz="1600" i="1">
              <a:solidFill>
                <a:schemeClr val="accent2"/>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p:nvPr/>
        </p:nvSpPr>
        <p:spPr>
          <a:xfrm>
            <a:off x="-114300" y="527988"/>
            <a:ext cx="12496800" cy="1104900"/>
          </a:xfrm>
          <a:prstGeom prst="rect">
            <a:avLst/>
          </a:prstGeom>
          <a:solidFill>
            <a:srgbClr val="1155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14"/>
          <p:cNvSpPr txBox="1"/>
          <p:nvPr/>
        </p:nvSpPr>
        <p:spPr>
          <a:xfrm>
            <a:off x="596900" y="726495"/>
            <a:ext cx="126618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chemeClr val="lt1"/>
                </a:solidFill>
                <a:latin typeface="Helvetica Neue"/>
                <a:ea typeface="Helvetica Neue"/>
                <a:cs typeface="Helvetica Neue"/>
                <a:sym typeface="Helvetica Neue"/>
              </a:rPr>
              <a:t>Welcome! A little bit about us...</a:t>
            </a:r>
            <a:endParaRPr/>
          </a:p>
        </p:txBody>
      </p:sp>
      <p:pic>
        <p:nvPicPr>
          <p:cNvPr id="95" name="Google Shape;95;p14"/>
          <p:cNvPicPr preferRelativeResize="0"/>
          <p:nvPr/>
        </p:nvPicPr>
        <p:blipFill rotWithShape="1">
          <a:blip r:embed="rId3">
            <a:alphaModFix/>
          </a:blip>
          <a:srcRect/>
          <a:stretch/>
        </p:blipFill>
        <p:spPr>
          <a:xfrm>
            <a:off x="11592674" y="6169742"/>
            <a:ext cx="358026" cy="453965"/>
          </a:xfrm>
          <a:prstGeom prst="rect">
            <a:avLst/>
          </a:prstGeom>
          <a:noFill/>
          <a:ln>
            <a:noFill/>
          </a:ln>
        </p:spPr>
      </p:pic>
      <p:pic>
        <p:nvPicPr>
          <p:cNvPr id="96" name="Google Shape;96;p14"/>
          <p:cNvPicPr preferRelativeResize="0"/>
          <p:nvPr/>
        </p:nvPicPr>
        <p:blipFill rotWithShape="1">
          <a:blip r:embed="rId4">
            <a:alphaModFix/>
          </a:blip>
          <a:srcRect/>
          <a:stretch/>
        </p:blipFill>
        <p:spPr>
          <a:xfrm>
            <a:off x="9893300" y="6153688"/>
            <a:ext cx="1559560" cy="433211"/>
          </a:xfrm>
          <a:prstGeom prst="rect">
            <a:avLst/>
          </a:prstGeom>
          <a:noFill/>
          <a:ln>
            <a:noFill/>
          </a:ln>
        </p:spPr>
      </p:pic>
      <p:sp>
        <p:nvSpPr>
          <p:cNvPr id="97" name="Google Shape;97;p14"/>
          <p:cNvSpPr txBox="1"/>
          <p:nvPr/>
        </p:nvSpPr>
        <p:spPr>
          <a:xfrm>
            <a:off x="596900" y="2183525"/>
            <a:ext cx="11353800" cy="3080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800" b="1">
                <a:latin typeface="Helvetica Neue"/>
                <a:ea typeface="Helvetica Neue"/>
                <a:cs typeface="Helvetica Neue"/>
                <a:sym typeface="Helvetica Neue"/>
              </a:rPr>
              <a:t>Paige Sharp, Deputy Director of Programs, Indiana Arts Commission</a:t>
            </a:r>
            <a:endParaRPr sz="1800" b="1">
              <a:latin typeface="Helvetica Neue"/>
              <a:ea typeface="Helvetica Neue"/>
              <a:cs typeface="Helvetica Neue"/>
              <a:sym typeface="Helvetica Neue"/>
            </a:endParaRPr>
          </a:p>
          <a:p>
            <a:pPr marL="0" lvl="0" indent="0" algn="l" rtl="0">
              <a:lnSpc>
                <a:spcPct val="150000"/>
              </a:lnSpc>
              <a:spcBef>
                <a:spcPts val="0"/>
              </a:spcBef>
              <a:spcAft>
                <a:spcPts val="0"/>
              </a:spcAft>
              <a:buNone/>
            </a:pPr>
            <a:r>
              <a:rPr lang="en-US" sz="1800" b="1">
                <a:latin typeface="Helvetica Neue"/>
                <a:ea typeface="Helvetica Neue"/>
                <a:cs typeface="Helvetica Neue"/>
                <a:sym typeface="Helvetica Neue"/>
              </a:rPr>
              <a:t>Brian Sheehan, </a:t>
            </a:r>
            <a:r>
              <a:rPr lang="en-US" sz="1800" b="1">
                <a:solidFill>
                  <a:schemeClr val="dk1"/>
                </a:solidFill>
                <a:latin typeface="Helvetica Neue"/>
                <a:ea typeface="Helvetica Neue"/>
                <a:cs typeface="Helvetica Neue"/>
                <a:sym typeface="Helvetica Neue"/>
              </a:rPr>
              <a:t>Director of Special Projects, City of Rushville</a:t>
            </a:r>
            <a:endParaRPr sz="1800" b="1">
              <a:latin typeface="Helvetica Neue"/>
              <a:ea typeface="Helvetica Neue"/>
              <a:cs typeface="Helvetica Neue"/>
              <a:sym typeface="Helvetica Neue"/>
            </a:endParaRPr>
          </a:p>
          <a:p>
            <a:pPr marL="0" lvl="0" indent="0" algn="l" rtl="0">
              <a:lnSpc>
                <a:spcPct val="150000"/>
              </a:lnSpc>
              <a:spcBef>
                <a:spcPts val="0"/>
              </a:spcBef>
              <a:spcAft>
                <a:spcPts val="0"/>
              </a:spcAft>
              <a:buNone/>
            </a:pPr>
            <a:r>
              <a:rPr lang="en-US" sz="1800" b="1">
                <a:latin typeface="Helvetica Neue"/>
                <a:ea typeface="Helvetica Neue"/>
                <a:cs typeface="Helvetica Neue"/>
                <a:sym typeface="Helvetica Neue"/>
              </a:rPr>
              <a:t>Sean Starowitz, </a:t>
            </a:r>
            <a:r>
              <a:rPr lang="en-US" sz="1800" b="1">
                <a:solidFill>
                  <a:schemeClr val="dk1"/>
                </a:solidFill>
                <a:latin typeface="Helvetica Neue"/>
                <a:ea typeface="Helvetica Neue"/>
                <a:cs typeface="Helvetica Neue"/>
                <a:sym typeface="Helvetica Neue"/>
              </a:rPr>
              <a:t>Assistant Director for Economic Development for the Arts, City of Bloomington</a:t>
            </a:r>
            <a:endParaRPr sz="1800" b="1">
              <a:latin typeface="Helvetica Neue"/>
              <a:ea typeface="Helvetica Neue"/>
              <a:cs typeface="Helvetica Neue"/>
              <a:sym typeface="Helvetica Neue"/>
            </a:endParaRPr>
          </a:p>
          <a:p>
            <a:pPr marL="0" lvl="0" indent="0" algn="l" rtl="0">
              <a:lnSpc>
                <a:spcPct val="150000"/>
              </a:lnSpc>
              <a:spcBef>
                <a:spcPts val="0"/>
              </a:spcBef>
              <a:spcAft>
                <a:spcPts val="0"/>
              </a:spcAft>
              <a:buNone/>
            </a:pPr>
            <a:r>
              <a:rPr lang="en-US" sz="1800" b="1">
                <a:latin typeface="Helvetica Neue"/>
                <a:ea typeface="Helvetica Neue"/>
                <a:cs typeface="Helvetica Neue"/>
                <a:sym typeface="Helvetica Neue"/>
              </a:rPr>
              <a:t>Tetia Lee, Executive Director, Tippecanoe Arts Federation</a:t>
            </a:r>
            <a:endParaRPr sz="1800" b="1">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p:nvPr/>
        </p:nvSpPr>
        <p:spPr>
          <a:xfrm>
            <a:off x="-114300" y="527988"/>
            <a:ext cx="12496800" cy="1104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15"/>
          <p:cNvSpPr txBox="1"/>
          <p:nvPr/>
        </p:nvSpPr>
        <p:spPr>
          <a:xfrm>
            <a:off x="596900" y="726495"/>
            <a:ext cx="126618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chemeClr val="lt1"/>
                </a:solidFill>
                <a:latin typeface="Helvetica Neue"/>
                <a:ea typeface="Helvetica Neue"/>
                <a:cs typeface="Helvetica Neue"/>
                <a:sym typeface="Helvetica Neue"/>
              </a:rPr>
              <a:t>Today, you will learn about...</a:t>
            </a:r>
            <a:endParaRPr/>
          </a:p>
        </p:txBody>
      </p:sp>
      <p:pic>
        <p:nvPicPr>
          <p:cNvPr id="104" name="Google Shape;104;p15"/>
          <p:cNvPicPr preferRelativeResize="0"/>
          <p:nvPr/>
        </p:nvPicPr>
        <p:blipFill rotWithShape="1">
          <a:blip r:embed="rId3">
            <a:alphaModFix/>
          </a:blip>
          <a:srcRect/>
          <a:stretch/>
        </p:blipFill>
        <p:spPr>
          <a:xfrm>
            <a:off x="11592674" y="6169742"/>
            <a:ext cx="358026" cy="453965"/>
          </a:xfrm>
          <a:prstGeom prst="rect">
            <a:avLst/>
          </a:prstGeom>
          <a:noFill/>
          <a:ln>
            <a:noFill/>
          </a:ln>
        </p:spPr>
      </p:pic>
      <p:pic>
        <p:nvPicPr>
          <p:cNvPr id="105" name="Google Shape;105;p15"/>
          <p:cNvPicPr preferRelativeResize="0"/>
          <p:nvPr/>
        </p:nvPicPr>
        <p:blipFill rotWithShape="1">
          <a:blip r:embed="rId4">
            <a:alphaModFix/>
          </a:blip>
          <a:srcRect/>
          <a:stretch/>
        </p:blipFill>
        <p:spPr>
          <a:xfrm>
            <a:off x="9893300" y="6153688"/>
            <a:ext cx="1559560" cy="433211"/>
          </a:xfrm>
          <a:prstGeom prst="rect">
            <a:avLst/>
          </a:prstGeom>
          <a:noFill/>
          <a:ln>
            <a:noFill/>
          </a:ln>
        </p:spPr>
      </p:pic>
      <p:sp>
        <p:nvSpPr>
          <p:cNvPr id="106" name="Google Shape;106;p15"/>
          <p:cNvSpPr txBox="1"/>
          <p:nvPr/>
        </p:nvSpPr>
        <p:spPr>
          <a:xfrm>
            <a:off x="596900" y="2183525"/>
            <a:ext cx="7099500" cy="35052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Helvetica Neue"/>
              <a:buChar char="●"/>
            </a:pPr>
            <a:r>
              <a:rPr lang="en-US" sz="2200">
                <a:latin typeface="Helvetica Neue"/>
                <a:ea typeface="Helvetica Neue"/>
                <a:cs typeface="Helvetica Neue"/>
                <a:sym typeface="Helvetica Neue"/>
              </a:rPr>
              <a:t>What a cultural district is including benefits and best practices.</a:t>
            </a:r>
            <a:br>
              <a:rPr lang="en-US" sz="2200">
                <a:latin typeface="Helvetica Neue"/>
                <a:ea typeface="Helvetica Neue"/>
                <a:cs typeface="Helvetica Neue"/>
                <a:sym typeface="Helvetica Neue"/>
              </a:rPr>
            </a:br>
            <a:endParaRPr sz="2200">
              <a:latin typeface="Helvetica Neue"/>
              <a:ea typeface="Helvetica Neue"/>
              <a:cs typeface="Helvetica Neue"/>
              <a:sym typeface="Helvetica Neue"/>
            </a:endParaRPr>
          </a:p>
          <a:p>
            <a:pPr marL="457200" lvl="0" indent="-368300" algn="l" rtl="0">
              <a:lnSpc>
                <a:spcPct val="115000"/>
              </a:lnSpc>
              <a:spcBef>
                <a:spcPts val="0"/>
              </a:spcBef>
              <a:spcAft>
                <a:spcPts val="0"/>
              </a:spcAft>
              <a:buSzPts val="2200"/>
              <a:buFont typeface="Helvetica Neue"/>
              <a:buChar char="●"/>
            </a:pPr>
            <a:r>
              <a:rPr lang="en-US" sz="2200">
                <a:latin typeface="Helvetica Neue"/>
                <a:ea typeface="Helvetica Neue"/>
                <a:cs typeface="Helvetica Neue"/>
                <a:sym typeface="Helvetica Neue"/>
              </a:rPr>
              <a:t>How to identify, cultivate, and collaborate with the cultural sector for short and long term goals</a:t>
            </a:r>
            <a:br>
              <a:rPr lang="en-US" sz="2200">
                <a:latin typeface="Helvetica Neue"/>
                <a:ea typeface="Helvetica Neue"/>
                <a:cs typeface="Helvetica Neue"/>
                <a:sym typeface="Helvetica Neue"/>
              </a:rPr>
            </a:br>
            <a:endParaRPr sz="2200">
              <a:latin typeface="Helvetica Neue"/>
              <a:ea typeface="Helvetica Neue"/>
              <a:cs typeface="Helvetica Neue"/>
              <a:sym typeface="Helvetica Neue"/>
            </a:endParaRPr>
          </a:p>
          <a:p>
            <a:pPr marL="457200" lvl="0" indent="-368300" algn="l" rtl="0">
              <a:lnSpc>
                <a:spcPct val="115000"/>
              </a:lnSpc>
              <a:spcBef>
                <a:spcPts val="0"/>
              </a:spcBef>
              <a:spcAft>
                <a:spcPts val="0"/>
              </a:spcAft>
              <a:buSzPts val="2200"/>
              <a:buFont typeface="Helvetica Neue"/>
              <a:buChar char="●"/>
            </a:pPr>
            <a:r>
              <a:rPr lang="en-US" sz="2200">
                <a:latin typeface="Helvetica Neue"/>
                <a:ea typeface="Helvetica Neue"/>
                <a:cs typeface="Helvetica Neue"/>
                <a:sym typeface="Helvetica Neue"/>
              </a:rPr>
              <a:t>As well as strategies for working with the creative community.</a:t>
            </a:r>
            <a:endParaRPr sz="2200">
              <a:latin typeface="Helvetica Neue"/>
              <a:ea typeface="Helvetica Neue"/>
              <a:cs typeface="Helvetica Neue"/>
              <a:sym typeface="Helvetica Neue"/>
            </a:endParaRPr>
          </a:p>
          <a:p>
            <a:pPr marL="0" lvl="0" indent="0" algn="l" rtl="0">
              <a:spcBef>
                <a:spcPts val="0"/>
              </a:spcBef>
              <a:spcAft>
                <a:spcPts val="0"/>
              </a:spcAft>
              <a:buNone/>
            </a:pPr>
            <a:endParaRPr/>
          </a:p>
        </p:txBody>
      </p:sp>
      <p:pic>
        <p:nvPicPr>
          <p:cNvPr id="107" name="Google Shape;107;p15"/>
          <p:cNvPicPr preferRelativeResize="0"/>
          <p:nvPr/>
        </p:nvPicPr>
        <p:blipFill>
          <a:blip r:embed="rId5">
            <a:alphaModFix/>
          </a:blip>
          <a:stretch>
            <a:fillRect/>
          </a:stretch>
        </p:blipFill>
        <p:spPr>
          <a:xfrm>
            <a:off x="7635950" y="3264275"/>
            <a:ext cx="4556049" cy="25589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p:nvPr/>
        </p:nvSpPr>
        <p:spPr>
          <a:xfrm>
            <a:off x="477150" y="1590125"/>
            <a:ext cx="7147200" cy="2400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solidFill>
                  <a:srgbClr val="292522"/>
                </a:solidFill>
                <a:highlight>
                  <a:srgbClr val="FFFFFF"/>
                </a:highlight>
                <a:latin typeface="Helvetica Neue"/>
                <a:ea typeface="Helvetica Neue"/>
                <a:cs typeface="Helvetica Neue"/>
                <a:sym typeface="Helvetica Neue"/>
              </a:rPr>
              <a:t>Cultural districts are defined as well-recognized, labeled areas of a city in which a high concentration of cultural assets and programs serve as the anchor. They help strengthen local economies, create an enhanced sense of place, and deepen local cultural capacity. Cultural districts develop through cultural, community, and/or economic development planning efforts and can move a naturally occurring cultural cluster into a burgeoning cultural epicenter.</a:t>
            </a:r>
            <a:endParaRPr sz="1800">
              <a:solidFill>
                <a:srgbClr val="292522"/>
              </a:solidFill>
              <a:highlight>
                <a:srgbClr val="FFFFFF"/>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800">
              <a:solidFill>
                <a:srgbClr val="292522"/>
              </a:solidFill>
              <a:highlight>
                <a:srgbClr val="FFFFFF"/>
              </a:highlight>
            </a:endParaRPr>
          </a:p>
          <a:p>
            <a:pPr marL="0" lvl="0" indent="0" algn="l" rtl="0">
              <a:lnSpc>
                <a:spcPct val="115000"/>
              </a:lnSpc>
              <a:spcBef>
                <a:spcPts val="0"/>
              </a:spcBef>
              <a:spcAft>
                <a:spcPts val="0"/>
              </a:spcAft>
              <a:buNone/>
            </a:pPr>
            <a:endParaRPr sz="18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2400" b="1">
              <a:solidFill>
                <a:srgbClr val="1155CC"/>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6000" b="1">
              <a:solidFill>
                <a:srgbClr val="1155CC"/>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6000" b="1">
              <a:solidFill>
                <a:srgbClr val="1155CC"/>
              </a:solidFill>
              <a:latin typeface="Helvetica Neue"/>
              <a:ea typeface="Helvetica Neue"/>
              <a:cs typeface="Helvetica Neue"/>
              <a:sym typeface="Helvetica Neue"/>
            </a:endParaRPr>
          </a:p>
          <a:p>
            <a:pPr marL="0" marR="0" lvl="0" indent="0" algn="l" rtl="0">
              <a:spcBef>
                <a:spcPts val="0"/>
              </a:spcBef>
              <a:spcAft>
                <a:spcPts val="0"/>
              </a:spcAft>
              <a:buNone/>
            </a:pPr>
            <a:endParaRPr sz="6000" b="1">
              <a:solidFill>
                <a:schemeClr val="lt1"/>
              </a:solidFill>
              <a:latin typeface="Helvetica Neue"/>
              <a:ea typeface="Helvetica Neue"/>
              <a:cs typeface="Helvetica Neue"/>
              <a:sym typeface="Helvetica Neue"/>
            </a:endParaRPr>
          </a:p>
        </p:txBody>
      </p:sp>
      <p:pic>
        <p:nvPicPr>
          <p:cNvPr id="113" name="Google Shape;113;p16"/>
          <p:cNvPicPr preferRelativeResize="0"/>
          <p:nvPr/>
        </p:nvPicPr>
        <p:blipFill rotWithShape="1">
          <a:blip r:embed="rId3">
            <a:alphaModFix/>
          </a:blip>
          <a:srcRect/>
          <a:stretch/>
        </p:blipFill>
        <p:spPr>
          <a:xfrm>
            <a:off x="11592674" y="6169742"/>
            <a:ext cx="358026" cy="453965"/>
          </a:xfrm>
          <a:prstGeom prst="rect">
            <a:avLst/>
          </a:prstGeom>
          <a:noFill/>
          <a:ln>
            <a:noFill/>
          </a:ln>
        </p:spPr>
      </p:pic>
      <p:pic>
        <p:nvPicPr>
          <p:cNvPr id="114" name="Google Shape;114;p16"/>
          <p:cNvPicPr preferRelativeResize="0"/>
          <p:nvPr/>
        </p:nvPicPr>
        <p:blipFill rotWithShape="1">
          <a:blip r:embed="rId4">
            <a:alphaModFix/>
          </a:blip>
          <a:srcRect/>
          <a:stretch/>
        </p:blipFill>
        <p:spPr>
          <a:xfrm>
            <a:off x="9893300" y="6153688"/>
            <a:ext cx="1559560" cy="433211"/>
          </a:xfrm>
          <a:prstGeom prst="rect">
            <a:avLst/>
          </a:prstGeom>
          <a:noFill/>
          <a:ln>
            <a:noFill/>
          </a:ln>
        </p:spPr>
      </p:pic>
      <p:sp>
        <p:nvSpPr>
          <p:cNvPr id="115" name="Google Shape;115;p16"/>
          <p:cNvSpPr/>
          <p:nvPr/>
        </p:nvSpPr>
        <p:spPr>
          <a:xfrm>
            <a:off x="-29200" y="527925"/>
            <a:ext cx="7147200" cy="906600"/>
          </a:xfrm>
          <a:prstGeom prst="homePlate">
            <a:avLst>
              <a:gd name="adj" fmla="val 50000"/>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txBox="1"/>
          <p:nvPr/>
        </p:nvSpPr>
        <p:spPr>
          <a:xfrm>
            <a:off x="596900" y="726495"/>
            <a:ext cx="126618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Helvetica Neue"/>
                <a:ea typeface="Helvetica Neue"/>
                <a:cs typeface="Helvetica Neue"/>
                <a:sym typeface="Helvetica Neue"/>
              </a:rPr>
              <a:t>What’s a Cultural District?</a:t>
            </a:r>
            <a:endParaRPr sz="2400"/>
          </a:p>
        </p:txBody>
      </p:sp>
      <p:pic>
        <p:nvPicPr>
          <p:cNvPr id="117" name="Google Shape;117;p16"/>
          <p:cNvPicPr preferRelativeResize="0"/>
          <p:nvPr/>
        </p:nvPicPr>
        <p:blipFill>
          <a:blip r:embed="rId5">
            <a:alphaModFix/>
          </a:blip>
          <a:stretch>
            <a:fillRect/>
          </a:stretch>
        </p:blipFill>
        <p:spPr>
          <a:xfrm>
            <a:off x="4310750" y="4146025"/>
            <a:ext cx="4556045" cy="2562775"/>
          </a:xfrm>
          <a:prstGeom prst="rect">
            <a:avLst/>
          </a:prstGeom>
          <a:noFill/>
          <a:ln>
            <a:noFill/>
          </a:ln>
        </p:spPr>
      </p:pic>
      <p:pic>
        <p:nvPicPr>
          <p:cNvPr id="118" name="Google Shape;118;p16"/>
          <p:cNvPicPr preferRelativeResize="0"/>
          <p:nvPr/>
        </p:nvPicPr>
        <p:blipFill>
          <a:blip r:embed="rId6">
            <a:alphaModFix/>
          </a:blip>
          <a:stretch>
            <a:fillRect/>
          </a:stretch>
        </p:blipFill>
        <p:spPr>
          <a:xfrm>
            <a:off x="152400" y="4142825"/>
            <a:ext cx="3969600" cy="25627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Words>
  <Application>Microsoft Office PowerPoint</Application>
  <PresentationFormat>Widescreen</PresentationFormat>
  <Paragraphs>25</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Helvetica Neue</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 Craig</dc:creator>
  <cp:lastModifiedBy>Carey W Craig</cp:lastModifiedBy>
  <cp:revision>1</cp:revision>
  <dcterms:modified xsi:type="dcterms:W3CDTF">2019-01-25T14:44:21Z</dcterms:modified>
</cp:coreProperties>
</file>