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256" r:id="rId3"/>
    <p:sldId id="257" r:id="rId4"/>
    <p:sldId id="277" r:id="rId5"/>
    <p:sldId id="297" r:id="rId6"/>
    <p:sldId id="299" r:id="rId7"/>
    <p:sldId id="300" r:id="rId8"/>
    <p:sldId id="301" r:id="rId9"/>
    <p:sldId id="302" r:id="rId10"/>
    <p:sldId id="303" r:id="rId11"/>
    <p:sldId id="260" r:id="rId12"/>
    <p:sldId id="261" r:id="rId13"/>
    <p:sldId id="263" r:id="rId14"/>
    <p:sldId id="278" r:id="rId15"/>
    <p:sldId id="262" r:id="rId16"/>
    <p:sldId id="280" r:id="rId17"/>
    <p:sldId id="282" r:id="rId18"/>
    <p:sldId id="293" r:id="rId19"/>
    <p:sldId id="283" r:id="rId20"/>
    <p:sldId id="268" r:id="rId21"/>
    <p:sldId id="292" r:id="rId22"/>
    <p:sldId id="286" r:id="rId23"/>
    <p:sldId id="271" r:id="rId24"/>
    <p:sldId id="273" r:id="rId25"/>
    <p:sldId id="294" r:id="rId26"/>
    <p:sldId id="275" r:id="rId27"/>
    <p:sldId id="276" r:id="rId28"/>
    <p:sldId id="274" r:id="rId29"/>
    <p:sldId id="295" r:id="rId30"/>
    <p:sldId id="290" r:id="rId31"/>
    <p:sldId id="291" r:id="rId3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73616" autoAdjust="0"/>
  </p:normalViewPr>
  <p:slideViewPr>
    <p:cSldViewPr snapToGrid="0">
      <p:cViewPr varScale="1">
        <p:scale>
          <a:sx n="64" d="100"/>
          <a:sy n="64" d="100"/>
        </p:scale>
        <p:origin x="1334"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426A156-603D-400E-BE38-A56E17362033}" type="datetimeFigureOut">
              <a:rPr lang="en-US" smtClean="0"/>
              <a:t>25-Jan-19</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480307D-C597-4CA8-97BE-A9F8C7DE0D6C}" type="slidenum">
              <a:rPr lang="en-US" smtClean="0"/>
              <a:t>‹#›</a:t>
            </a:fld>
            <a:endParaRPr lang="en-US"/>
          </a:p>
        </p:txBody>
      </p:sp>
    </p:spTree>
    <p:extLst>
      <p:ext uri="{BB962C8B-B14F-4D97-AF65-F5344CB8AC3E}">
        <p14:creationId xmlns:p14="http://schemas.microsoft.com/office/powerpoint/2010/main" val="924515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8DF874F-96A1-4E30-B531-3BE53BFBE624}" type="datetimeFigureOut">
              <a:rPr lang="en-US" smtClean="0"/>
              <a:t>25-Jan-19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A970FF4-5A5A-4D67-997F-5BA15EDB86F6}" type="slidenum">
              <a:rPr lang="en-US" smtClean="0"/>
              <a:t>‹#›</a:t>
            </a:fld>
            <a:endParaRPr lang="en-US"/>
          </a:p>
        </p:txBody>
      </p:sp>
    </p:spTree>
    <p:extLst>
      <p:ext uri="{BB962C8B-B14F-4D97-AF65-F5344CB8AC3E}">
        <p14:creationId xmlns:p14="http://schemas.microsoft.com/office/powerpoint/2010/main" val="238907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Northwestern_Universit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970FF4-5A5A-4D67-997F-5BA15EDB86F6}" type="slidenum">
              <a:rPr lang="en-US" smtClean="0"/>
              <a:t>1</a:t>
            </a:fld>
            <a:endParaRPr lang="en-US"/>
          </a:p>
        </p:txBody>
      </p:sp>
    </p:spTree>
    <p:extLst>
      <p:ext uri="{BB962C8B-B14F-4D97-AF65-F5344CB8AC3E}">
        <p14:creationId xmlns:p14="http://schemas.microsoft.com/office/powerpoint/2010/main" val="302197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10</a:t>
            </a:fld>
            <a:endParaRPr lang="en-US"/>
          </a:p>
        </p:txBody>
      </p:sp>
    </p:spTree>
    <p:extLst>
      <p:ext uri="{BB962C8B-B14F-4D97-AF65-F5344CB8AC3E}">
        <p14:creationId xmlns:p14="http://schemas.microsoft.com/office/powerpoint/2010/main" val="3900344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identify</a:t>
            </a:r>
            <a:r>
              <a:rPr lang="en-US" baseline="0" dirty="0" smtClean="0"/>
              <a:t> your assets, you can start working on making improvements.      What might be a problem that your neighborhood would address?</a:t>
            </a:r>
          </a:p>
          <a:p>
            <a:r>
              <a:rPr lang="en-US" baseline="0" dirty="0" smtClean="0"/>
              <a:t>If none, use walkability – people can’t get around very easily</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11</a:t>
            </a:fld>
            <a:endParaRPr lang="en-US"/>
          </a:p>
        </p:txBody>
      </p:sp>
    </p:spTree>
    <p:extLst>
      <p:ext uri="{BB962C8B-B14F-4D97-AF65-F5344CB8AC3E}">
        <p14:creationId xmlns:p14="http://schemas.microsoft.com/office/powerpoint/2010/main" val="495605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Solve</a:t>
            </a:r>
            <a:r>
              <a:rPr lang="en-US" baseline="0" dirty="0" smtClean="0"/>
              <a:t> one aspect of the problem.   </a:t>
            </a:r>
          </a:p>
          <a:p>
            <a:r>
              <a:rPr lang="en-US" baseline="0" dirty="0" smtClean="0"/>
              <a:t>Walkability – You might want broken sidewalks repaired, or better ADA </a:t>
            </a:r>
            <a:r>
              <a:rPr lang="en-US" baseline="0" dirty="0" err="1" smtClean="0"/>
              <a:t>ramps,or</a:t>
            </a:r>
            <a:r>
              <a:rPr lang="en-US" baseline="0" dirty="0" smtClean="0"/>
              <a:t> better signs at intersection.</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12</a:t>
            </a:fld>
            <a:endParaRPr lang="en-US"/>
          </a:p>
        </p:txBody>
      </p:sp>
    </p:spTree>
    <p:extLst>
      <p:ext uri="{BB962C8B-B14F-4D97-AF65-F5344CB8AC3E}">
        <p14:creationId xmlns:p14="http://schemas.microsoft.com/office/powerpoint/2010/main" val="1383552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r>
              <a:rPr lang="en-US" baseline="0" dirty="0" smtClean="0"/>
              <a:t> your goals – Who cares?    Who can help you (ABCD list)?    Who has the power make a decision?      What tactics will you use?</a:t>
            </a:r>
          </a:p>
          <a:p>
            <a:r>
              <a:rPr lang="en-US" baseline="0" dirty="0" smtClean="0"/>
              <a:t>Sidewalks – ADA – people in your neighborhood who are elderly or live with disabilities –  City’s office of disability coordinator – Health by Design – DPW staff, maybe CCC, Meetings with decision makers</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13</a:t>
            </a:fld>
            <a:endParaRPr lang="en-US"/>
          </a:p>
        </p:txBody>
      </p:sp>
    </p:spTree>
    <p:extLst>
      <p:ext uri="{BB962C8B-B14F-4D97-AF65-F5344CB8AC3E}">
        <p14:creationId xmlns:p14="http://schemas.microsoft.com/office/powerpoint/2010/main" val="112839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need more than one meeting.</a:t>
            </a:r>
            <a:r>
              <a:rPr lang="en-US" baseline="0" dirty="0" smtClean="0"/>
              <a:t>     May need to compromise “maybe”.       Remember that the decision maker is getting pushed from more than one side – </a:t>
            </a:r>
            <a:r>
              <a:rPr lang="en-US" baseline="0" dirty="0" err="1" smtClean="0"/>
              <a:t>your’s</a:t>
            </a:r>
            <a:r>
              <a:rPr lang="en-US" baseline="0" dirty="0" smtClean="0"/>
              <a:t> is not the only issue they are facing</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14</a:t>
            </a:fld>
            <a:endParaRPr lang="en-US"/>
          </a:p>
        </p:txBody>
      </p:sp>
    </p:spTree>
    <p:extLst>
      <p:ext uri="{BB962C8B-B14F-4D97-AF65-F5344CB8AC3E}">
        <p14:creationId xmlns:p14="http://schemas.microsoft.com/office/powerpoint/2010/main" val="3563052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if you don’t win this one, you might win next time.    You’ll never win, if you quit playing.</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15</a:t>
            </a:fld>
            <a:endParaRPr lang="en-US"/>
          </a:p>
        </p:txBody>
      </p:sp>
    </p:spTree>
    <p:extLst>
      <p:ext uri="{BB962C8B-B14F-4D97-AF65-F5344CB8AC3E}">
        <p14:creationId xmlns:p14="http://schemas.microsoft.com/office/powerpoint/2010/main" val="2924687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a:t>
            </a:r>
            <a:r>
              <a:rPr lang="en-US" baseline="0" dirty="0" smtClean="0"/>
              <a:t> of the Task</a:t>
            </a:r>
          </a:p>
          <a:p>
            <a:r>
              <a:rPr lang="en-US" baseline="0" dirty="0" smtClean="0"/>
              <a:t>Goal/Outcome</a:t>
            </a:r>
          </a:p>
          <a:p>
            <a:r>
              <a:rPr lang="en-US" baseline="0" dirty="0" smtClean="0"/>
              <a:t>Resources</a:t>
            </a:r>
          </a:p>
          <a:p>
            <a:r>
              <a:rPr lang="en-US" baseline="0" dirty="0" smtClean="0"/>
              <a:t>Timeframe/Deadline</a:t>
            </a:r>
          </a:p>
          <a:p>
            <a:r>
              <a:rPr lang="en-US" baseline="0" dirty="0" smtClean="0"/>
              <a:t>Result upon completion</a:t>
            </a:r>
          </a:p>
          <a:p>
            <a:r>
              <a:rPr lang="en-US" baseline="0" dirty="0" smtClean="0"/>
              <a:t>Partners – Committed/Potential</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16</a:t>
            </a:fld>
            <a:endParaRPr lang="en-US"/>
          </a:p>
        </p:txBody>
      </p:sp>
    </p:spTree>
    <p:extLst>
      <p:ext uri="{BB962C8B-B14F-4D97-AF65-F5344CB8AC3E}">
        <p14:creationId xmlns:p14="http://schemas.microsoft.com/office/powerpoint/2010/main" val="790621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a:t>
            </a:r>
            <a:r>
              <a:rPr lang="en-US" baseline="0" dirty="0" smtClean="0"/>
              <a:t>    Plan Annual meeting together</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17</a:t>
            </a:fld>
            <a:endParaRPr lang="en-US"/>
          </a:p>
        </p:txBody>
      </p:sp>
    </p:spTree>
    <p:extLst>
      <p:ext uri="{BB962C8B-B14F-4D97-AF65-F5344CB8AC3E}">
        <p14:creationId xmlns:p14="http://schemas.microsoft.com/office/powerpoint/2010/main" val="3992181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Servant Leadership – Seek not to be served, but to</a:t>
            </a:r>
            <a:r>
              <a:rPr lang="en-US" baseline="0" dirty="0" smtClean="0"/>
              <a:t> serve, see big picture, work for common good, create trust, seek consensus, encourage collaboration, don’t seek power, listen, model </a:t>
            </a:r>
            <a:r>
              <a:rPr lang="en-US" baseline="0" smtClean="0"/>
              <a:t>appropriate behavior</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18</a:t>
            </a:fld>
            <a:endParaRPr lang="en-US"/>
          </a:p>
        </p:txBody>
      </p:sp>
    </p:spTree>
    <p:extLst>
      <p:ext uri="{BB962C8B-B14F-4D97-AF65-F5344CB8AC3E}">
        <p14:creationId xmlns:p14="http://schemas.microsoft.com/office/powerpoint/2010/main" val="3664771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Gathering</a:t>
            </a:r>
            <a:r>
              <a:rPr lang="en-US" baseline="0" dirty="0" smtClean="0"/>
              <a:t> – Get to know each other, acknowledge new and old members, outline expectations, invite questions, level playing field, give all chance to be heard</a:t>
            </a:r>
          </a:p>
          <a:p>
            <a:r>
              <a:rPr lang="en-US" baseline="0" dirty="0" smtClean="0"/>
              <a:t>Chaos – Build common ground, active listening, encourage personal stories and perspectives, clarify purpose and goals, accept/manage conflict, communicate often</a:t>
            </a:r>
          </a:p>
          <a:p>
            <a:r>
              <a:rPr lang="en-US" baseline="0" dirty="0" smtClean="0"/>
              <a:t>Unity – Buy-in for a plan, buy-in for evaluation of success, focus on tasks, teach value and conflict mgmt., celebrate diversity, celebrate consensus, share progress</a:t>
            </a:r>
          </a:p>
          <a:p>
            <a:r>
              <a:rPr lang="en-US" baseline="0" dirty="0" smtClean="0"/>
              <a:t>Performance – Coach and validate, pass on wisdom to others, celebrate future challenge</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19</a:t>
            </a:fld>
            <a:endParaRPr lang="en-US"/>
          </a:p>
        </p:txBody>
      </p:sp>
    </p:spTree>
    <p:extLst>
      <p:ext uri="{BB962C8B-B14F-4D97-AF65-F5344CB8AC3E}">
        <p14:creationId xmlns:p14="http://schemas.microsoft.com/office/powerpoint/2010/main" val="363493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trouble with organizing a thing is that pretty soon folks get to paying more attention to the organization than to what they're organized for. Laura Ingalls Wilder</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2</a:t>
            </a:fld>
            <a:endParaRPr lang="en-US"/>
          </a:p>
        </p:txBody>
      </p:sp>
    </p:spTree>
    <p:extLst>
      <p:ext uri="{BB962C8B-B14F-4D97-AF65-F5344CB8AC3E}">
        <p14:creationId xmlns:p14="http://schemas.microsoft.com/office/powerpoint/2010/main" val="1457866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altLang="en-US" dirty="0" smtClean="0"/>
              <a:t>Not too much on Engagement</a:t>
            </a:r>
            <a:r>
              <a:rPr lang="en-US" altLang="en-US" baseline="0" dirty="0" smtClean="0"/>
              <a:t> with this course, because many of you attended the course on 2/6</a:t>
            </a:r>
            <a:endParaRPr lang="en-US" altLang="en-US" dirty="0" smtClean="0"/>
          </a:p>
          <a:p>
            <a:r>
              <a:rPr lang="en-US" altLang="en-US" dirty="0" smtClean="0"/>
              <a:t>Another way to look at AI – Possible, best, and strive for ---</a:t>
            </a:r>
          </a:p>
          <a:p>
            <a:r>
              <a:rPr lang="en-US" altLang="en-US" dirty="0" smtClean="0"/>
              <a:t>Use positive and unconditional questions – Negative question might be:  Why do you think we can’t get people to help our neighborhood?</a:t>
            </a:r>
          </a:p>
          <a:p>
            <a:r>
              <a:rPr lang="en-US" altLang="en-US" dirty="0" smtClean="0"/>
              <a:t>Minimize questions that direct toward an answer – Example:  Do you think having food at our meetings would improve attendance?</a:t>
            </a:r>
          </a:p>
          <a:p>
            <a:r>
              <a:rPr lang="en-US" altLang="en-US" dirty="0" smtClean="0"/>
              <a:t>Use open-ended questions that promote thoughts and ideas.      Ask for examples of close-ended and open-ended questions.</a:t>
            </a:r>
          </a:p>
          <a:p>
            <a:r>
              <a:rPr lang="en-US" altLang="en-US" dirty="0" smtClean="0"/>
              <a:t>(Do you think we should build more sidewalks? vs. do you have any ideas to promote more walking in the neighborhood?</a:t>
            </a:r>
          </a:p>
          <a:p>
            <a:endParaRPr lang="en-US" altLang="en-US" dirty="0" smtClean="0"/>
          </a:p>
          <a:p>
            <a:endParaRPr lang="en-US" altLang="en-US" dirty="0" smtClean="0"/>
          </a:p>
        </p:txBody>
      </p:sp>
      <p:sp>
        <p:nvSpPr>
          <p:cNvPr id="348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9523" indent="-292248">
              <a:defRPr>
                <a:solidFill>
                  <a:schemeClr val="tx1"/>
                </a:solidFill>
                <a:latin typeface="Arial" panose="020B0604020202020204" pitchFamily="34" charset="0"/>
              </a:defRPr>
            </a:lvl2pPr>
            <a:lvl3pPr marL="1168991" indent="-232835">
              <a:defRPr>
                <a:solidFill>
                  <a:schemeClr val="tx1"/>
                </a:solidFill>
                <a:latin typeface="Arial" panose="020B0604020202020204" pitchFamily="34" charset="0"/>
              </a:defRPr>
            </a:lvl3pPr>
            <a:lvl4pPr marL="1636266" indent="-232835">
              <a:defRPr>
                <a:solidFill>
                  <a:schemeClr val="tx1"/>
                </a:solidFill>
                <a:latin typeface="Arial" panose="020B0604020202020204" pitchFamily="34" charset="0"/>
              </a:defRPr>
            </a:lvl4pPr>
            <a:lvl5pPr marL="2103541" indent="-232835">
              <a:defRPr>
                <a:solidFill>
                  <a:schemeClr val="tx1"/>
                </a:solidFill>
                <a:latin typeface="Arial" panose="020B0604020202020204" pitchFamily="34" charset="0"/>
              </a:defRPr>
            </a:lvl5pPr>
            <a:lvl6pPr marL="2565998" indent="-232835" eaLnBrk="0" fontAlgn="base" hangingPunct="0">
              <a:spcBef>
                <a:spcPct val="0"/>
              </a:spcBef>
              <a:spcAft>
                <a:spcPct val="0"/>
              </a:spcAft>
              <a:defRPr>
                <a:solidFill>
                  <a:schemeClr val="tx1"/>
                </a:solidFill>
                <a:latin typeface="Arial" panose="020B0604020202020204" pitchFamily="34" charset="0"/>
              </a:defRPr>
            </a:lvl6pPr>
            <a:lvl7pPr marL="3028456" indent="-232835" eaLnBrk="0" fontAlgn="base" hangingPunct="0">
              <a:spcBef>
                <a:spcPct val="0"/>
              </a:spcBef>
              <a:spcAft>
                <a:spcPct val="0"/>
              </a:spcAft>
              <a:defRPr>
                <a:solidFill>
                  <a:schemeClr val="tx1"/>
                </a:solidFill>
                <a:latin typeface="Arial" panose="020B0604020202020204" pitchFamily="34" charset="0"/>
              </a:defRPr>
            </a:lvl7pPr>
            <a:lvl8pPr marL="3490914" indent="-232835" eaLnBrk="0" fontAlgn="base" hangingPunct="0">
              <a:spcBef>
                <a:spcPct val="0"/>
              </a:spcBef>
              <a:spcAft>
                <a:spcPct val="0"/>
              </a:spcAft>
              <a:defRPr>
                <a:solidFill>
                  <a:schemeClr val="tx1"/>
                </a:solidFill>
                <a:latin typeface="Arial" panose="020B0604020202020204" pitchFamily="34" charset="0"/>
              </a:defRPr>
            </a:lvl8pPr>
            <a:lvl9pPr marL="3953372" indent="-232835" eaLnBrk="0" fontAlgn="base" hangingPunct="0">
              <a:spcBef>
                <a:spcPct val="0"/>
              </a:spcBef>
              <a:spcAft>
                <a:spcPct val="0"/>
              </a:spcAft>
              <a:defRPr>
                <a:solidFill>
                  <a:schemeClr val="tx1"/>
                </a:solidFill>
                <a:latin typeface="Arial" panose="020B0604020202020204" pitchFamily="34" charset="0"/>
              </a:defRPr>
            </a:lvl9pPr>
          </a:lstStyle>
          <a:p>
            <a:fld id="{7B06C710-9D4D-40ED-8D93-757316D1783E}" type="slidenum">
              <a:rPr lang="en-US" altLang="en-US" smtClean="0"/>
              <a:pPr/>
              <a:t>20</a:t>
            </a:fld>
            <a:endParaRPr lang="en-US" altLang="en-US" smtClean="0"/>
          </a:p>
        </p:txBody>
      </p:sp>
    </p:spTree>
    <p:extLst>
      <p:ext uri="{BB962C8B-B14F-4D97-AF65-F5344CB8AC3E}">
        <p14:creationId xmlns:p14="http://schemas.microsoft.com/office/powerpoint/2010/main" val="3417715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notes</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21</a:t>
            </a:fld>
            <a:endParaRPr lang="en-US"/>
          </a:p>
        </p:txBody>
      </p:sp>
    </p:spTree>
    <p:extLst>
      <p:ext uri="{BB962C8B-B14F-4D97-AF65-F5344CB8AC3E}">
        <p14:creationId xmlns:p14="http://schemas.microsoft.com/office/powerpoint/2010/main" val="3339707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Networking – build</a:t>
            </a:r>
            <a:r>
              <a:rPr lang="en-US" baseline="0" dirty="0" smtClean="0"/>
              <a:t> relationships</a:t>
            </a:r>
          </a:p>
          <a:p>
            <a:r>
              <a:rPr lang="en-US" baseline="0" dirty="0" smtClean="0"/>
              <a:t>Cooperation/Alliance – Match needs, limit duplication, short term (KIBI/Tree planting)</a:t>
            </a:r>
          </a:p>
          <a:p>
            <a:r>
              <a:rPr lang="en-US" baseline="0" dirty="0" smtClean="0"/>
              <a:t>Coordination/Partnership – Share resources, merge resource base to create something new, some formal links, with roles defined  (Grant application)</a:t>
            </a:r>
          </a:p>
          <a:p>
            <a:r>
              <a:rPr lang="en-US" baseline="0" dirty="0" smtClean="0"/>
              <a:t>Coalition – Share ideas and resources – longer-term commitment, usually around a task or issue, formal links and defined roles   (Serving homeless)</a:t>
            </a:r>
          </a:p>
          <a:p>
            <a:r>
              <a:rPr lang="en-US" baseline="0" dirty="0" smtClean="0"/>
              <a:t>Collaboration – shared vision and measure impacts, build interdependent system</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22</a:t>
            </a:fld>
            <a:endParaRPr lang="en-US"/>
          </a:p>
        </p:txBody>
      </p:sp>
    </p:spTree>
    <p:extLst>
      <p:ext uri="{BB962C8B-B14F-4D97-AF65-F5344CB8AC3E}">
        <p14:creationId xmlns:p14="http://schemas.microsoft.com/office/powerpoint/2010/main" val="2310479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Newsletters,</a:t>
            </a:r>
            <a:r>
              <a:rPr lang="en-US" baseline="0" dirty="0" smtClean="0"/>
              <a:t> fliers, website, </a:t>
            </a:r>
            <a:r>
              <a:rPr lang="en-US" baseline="0" dirty="0" err="1" smtClean="0"/>
              <a:t>facebook</a:t>
            </a:r>
            <a:r>
              <a:rPr lang="en-US" baseline="0" dirty="0" smtClean="0"/>
              <a:t>, twitter (and other technology), </a:t>
            </a:r>
            <a:r>
              <a:rPr lang="en-US" baseline="0" dirty="0" err="1" smtClean="0"/>
              <a:t>Nextdoor</a:t>
            </a:r>
            <a:r>
              <a:rPr lang="en-US" baseline="0" dirty="0" smtClean="0"/>
              <a:t>, media coverage</a:t>
            </a:r>
          </a:p>
          <a:p>
            <a:r>
              <a:rPr lang="en-US" baseline="0" dirty="0" smtClean="0"/>
              <a:t>All this is to market your neighborhood --- To whom?    Your neighbors, those you might work with, new residents, the community at large, decision-makers, like CCC</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23</a:t>
            </a:fld>
            <a:endParaRPr lang="en-US"/>
          </a:p>
        </p:txBody>
      </p:sp>
    </p:spTree>
    <p:extLst>
      <p:ext uri="{BB962C8B-B14F-4D97-AF65-F5344CB8AC3E}">
        <p14:creationId xmlns:p14="http://schemas.microsoft.com/office/powerpoint/2010/main" val="942357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take</a:t>
            </a:r>
            <a:r>
              <a:rPr lang="en-US" baseline="0" dirty="0" smtClean="0"/>
              <a:t> few minutes to think about the communication mapping, and we’ll share out.</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24</a:t>
            </a:fld>
            <a:endParaRPr lang="en-US"/>
          </a:p>
        </p:txBody>
      </p:sp>
    </p:spTree>
    <p:extLst>
      <p:ext uri="{BB962C8B-B14F-4D97-AF65-F5344CB8AC3E}">
        <p14:creationId xmlns:p14="http://schemas.microsoft.com/office/powerpoint/2010/main" val="1951866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a:t>
            </a:r>
            <a:r>
              <a:rPr lang="en-US" dirty="0" err="1" smtClean="0"/>
              <a:t>Rs</a:t>
            </a:r>
            <a:r>
              <a:rPr lang="en-US" dirty="0" smtClean="0"/>
              <a:t>……………………..</a:t>
            </a:r>
          </a:p>
          <a:p>
            <a:r>
              <a:rPr lang="en-US" dirty="0" smtClean="0"/>
              <a:t>Relationships – How</a:t>
            </a:r>
            <a:r>
              <a:rPr lang="en-US" baseline="0" dirty="0" smtClean="0"/>
              <a:t> will participants relate to you, each other and the result?</a:t>
            </a:r>
          </a:p>
          <a:p>
            <a:r>
              <a:rPr lang="en-US" baseline="0" dirty="0" smtClean="0"/>
              <a:t>Resources – What do people have and can bring to help get the result?</a:t>
            </a:r>
          </a:p>
          <a:p>
            <a:r>
              <a:rPr lang="en-US" baseline="0" dirty="0" smtClean="0"/>
              <a:t>Results – What do you want to accomplish?    What will you see when the project is complete?</a:t>
            </a:r>
          </a:p>
          <a:p>
            <a:r>
              <a:rPr lang="en-US" baseline="0" dirty="0" smtClean="0"/>
              <a:t>Many types of meeting formats in Organizer’s Workbook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25</a:t>
            </a:fld>
            <a:endParaRPr lang="en-US"/>
          </a:p>
        </p:txBody>
      </p:sp>
    </p:spTree>
    <p:extLst>
      <p:ext uri="{BB962C8B-B14F-4D97-AF65-F5344CB8AC3E}">
        <p14:creationId xmlns:p14="http://schemas.microsoft.com/office/powerpoint/2010/main" val="3408315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Goals, and then objectives</a:t>
            </a:r>
            <a:r>
              <a:rPr lang="en-US" baseline="0" dirty="0" smtClean="0"/>
              <a:t> (Outcome and Process)</a:t>
            </a:r>
          </a:p>
          <a:p>
            <a:r>
              <a:rPr lang="en-US" baseline="0" dirty="0" smtClean="0"/>
              <a:t>Time-frame may be important – Quality may be important – Numbers (total) may be important – Triangle, but not equilateral</a:t>
            </a:r>
          </a:p>
          <a:p>
            <a:r>
              <a:rPr lang="en-US" baseline="0" dirty="0" smtClean="0"/>
              <a:t>Find out by:  collecting data (need baseline data to show change), talking with participants, etc., surveys</a:t>
            </a:r>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26</a:t>
            </a:fld>
            <a:endParaRPr lang="en-US"/>
          </a:p>
        </p:txBody>
      </p:sp>
    </p:spTree>
    <p:extLst>
      <p:ext uri="{BB962C8B-B14F-4D97-AF65-F5344CB8AC3E}">
        <p14:creationId xmlns:p14="http://schemas.microsoft.com/office/powerpoint/2010/main" val="1115888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Worksheet to help you plan for and measure results  -- Outcomes</a:t>
            </a:r>
            <a:r>
              <a:rPr lang="en-US" baseline="0" dirty="0" smtClean="0"/>
              <a:t> – what will you achieve?</a:t>
            </a:r>
          </a:p>
          <a:p>
            <a:r>
              <a:rPr lang="en-US" baseline="0" dirty="0" smtClean="0"/>
              <a:t>Experience – What will participants have experienced?</a:t>
            </a:r>
          </a:p>
          <a:p>
            <a:r>
              <a:rPr lang="en-US" baseline="0" dirty="0" smtClean="0"/>
              <a:t>Story – Why would you and your neighbors be interested in the project (or whatever you are doing)?</a:t>
            </a:r>
          </a:p>
          <a:p>
            <a:r>
              <a:rPr lang="en-US" baseline="0" dirty="0" smtClean="0"/>
              <a:t>Strategies – What will you do (in a general sense)?</a:t>
            </a:r>
          </a:p>
          <a:p>
            <a:r>
              <a:rPr lang="en-US" baseline="0" dirty="0" err="1" smtClean="0"/>
              <a:t>Measureables</a:t>
            </a:r>
            <a:r>
              <a:rPr lang="en-US" baseline="0" dirty="0" smtClean="0"/>
              <a:t> – How will you know if you’re successful?</a:t>
            </a:r>
          </a:p>
          <a:p>
            <a:r>
              <a:rPr lang="en-US" baseline="0" dirty="0" smtClean="0"/>
              <a:t>Partners – Who can assist you with this outcome?</a:t>
            </a:r>
          </a:p>
          <a:p>
            <a:r>
              <a:rPr lang="en-US" baseline="0" dirty="0" smtClean="0"/>
              <a:t>Actions – What tasks and steps must be completed in order to be successful?</a:t>
            </a:r>
          </a:p>
          <a:p>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27</a:t>
            </a:fld>
            <a:endParaRPr lang="en-US"/>
          </a:p>
        </p:txBody>
      </p:sp>
    </p:spTree>
    <p:extLst>
      <p:ext uri="{BB962C8B-B14F-4D97-AF65-F5344CB8AC3E}">
        <p14:creationId xmlns:p14="http://schemas.microsoft.com/office/powerpoint/2010/main" val="3897722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a:t>
            </a:r>
            <a:r>
              <a:rPr lang="en-US" baseline="0" dirty="0" smtClean="0"/>
              <a:t>    1.   Tree planting</a:t>
            </a:r>
          </a:p>
          <a:p>
            <a:pPr marL="231229" indent="-231229">
              <a:buAutoNum type="arabicPeriod" startAt="2"/>
            </a:pPr>
            <a:r>
              <a:rPr lang="en-US" baseline="0" dirty="0" smtClean="0"/>
              <a:t>Neighborhood Clean-up</a:t>
            </a:r>
          </a:p>
          <a:p>
            <a:pPr marL="231229" indent="-231229">
              <a:buAutoNum type="arabicPeriod" startAt="2"/>
            </a:pPr>
            <a:r>
              <a:rPr lang="en-US" baseline="0" dirty="0" smtClean="0"/>
              <a:t>Block Party</a:t>
            </a:r>
            <a:endParaRPr lang="en-US" dirty="0" smtClean="0"/>
          </a:p>
          <a:p>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28</a:t>
            </a:fld>
            <a:endParaRPr lang="en-US"/>
          </a:p>
        </p:txBody>
      </p:sp>
    </p:spTree>
    <p:extLst>
      <p:ext uri="{BB962C8B-B14F-4D97-AF65-F5344CB8AC3E}">
        <p14:creationId xmlns:p14="http://schemas.microsoft.com/office/powerpoint/2010/main" val="1449785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a:t>
            </a:r>
            <a:r>
              <a:rPr lang="en-US" baseline="0" dirty="0" smtClean="0"/>
              <a:t> know about some community organizing tools – It  is up to you to decide what you’re going to build with them.     It’s probably not a Little House on the Prairie, but it could easily become you’re next success story. </a:t>
            </a:r>
          </a:p>
        </p:txBody>
      </p:sp>
      <p:sp>
        <p:nvSpPr>
          <p:cNvPr id="4" name="Slide Number Placeholder 3"/>
          <p:cNvSpPr>
            <a:spLocks noGrp="1"/>
          </p:cNvSpPr>
          <p:nvPr>
            <p:ph type="sldNum" sz="quarter" idx="10"/>
          </p:nvPr>
        </p:nvSpPr>
        <p:spPr/>
        <p:txBody>
          <a:bodyPr/>
          <a:lstStyle/>
          <a:p>
            <a:fld id="{BA970FF4-5A5A-4D67-997F-5BA15EDB86F6}" type="slidenum">
              <a:rPr lang="en-US" smtClean="0"/>
              <a:t>29</a:t>
            </a:fld>
            <a:endParaRPr lang="en-US"/>
          </a:p>
        </p:txBody>
      </p:sp>
    </p:spTree>
    <p:extLst>
      <p:ext uri="{BB962C8B-B14F-4D97-AF65-F5344CB8AC3E}">
        <p14:creationId xmlns:p14="http://schemas.microsoft.com/office/powerpoint/2010/main" val="428076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70FF4-5A5A-4D67-997F-5BA15EDB86F6}" type="slidenum">
              <a:rPr lang="en-US" smtClean="0"/>
              <a:t>3</a:t>
            </a:fld>
            <a:endParaRPr lang="en-US"/>
          </a:p>
        </p:txBody>
      </p:sp>
    </p:spTree>
    <p:extLst>
      <p:ext uri="{BB962C8B-B14F-4D97-AF65-F5344CB8AC3E}">
        <p14:creationId xmlns:p14="http://schemas.microsoft.com/office/powerpoint/2010/main" val="1583418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smtClean="0"/>
          </a:p>
        </p:txBody>
      </p:sp>
      <p:sp>
        <p:nvSpPr>
          <p:cNvPr id="737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1494" indent="-289036">
              <a:defRPr>
                <a:solidFill>
                  <a:schemeClr val="tx1"/>
                </a:solidFill>
                <a:latin typeface="Arial" panose="020B0604020202020204" pitchFamily="34" charset="0"/>
              </a:defRPr>
            </a:lvl2pPr>
            <a:lvl3pPr marL="1156145" indent="-231229">
              <a:defRPr>
                <a:solidFill>
                  <a:schemeClr val="tx1"/>
                </a:solidFill>
                <a:latin typeface="Arial" panose="020B0604020202020204" pitchFamily="34" charset="0"/>
              </a:defRPr>
            </a:lvl3pPr>
            <a:lvl4pPr marL="1618602" indent="-231229">
              <a:defRPr>
                <a:solidFill>
                  <a:schemeClr val="tx1"/>
                </a:solidFill>
                <a:latin typeface="Arial" panose="020B0604020202020204" pitchFamily="34" charset="0"/>
              </a:defRPr>
            </a:lvl4pPr>
            <a:lvl5pPr marL="2081060" indent="-231229">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94EE6AFE-9546-459B-8F59-313B1A2CBC8E}" type="slidenum">
              <a:rPr lang="en-US" altLang="en-US" smtClean="0"/>
              <a:pPr/>
              <a:t>30</a:t>
            </a:fld>
            <a:endParaRPr lang="en-US" altLang="en-US" smtClean="0"/>
          </a:p>
        </p:txBody>
      </p:sp>
    </p:spTree>
    <p:extLst>
      <p:ext uri="{BB962C8B-B14F-4D97-AF65-F5344CB8AC3E}">
        <p14:creationId xmlns:p14="http://schemas.microsoft.com/office/powerpoint/2010/main" val="345020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P. </a:t>
            </a:r>
            <a:r>
              <a:rPr lang="en-US" dirty="0" err="1"/>
              <a:t>Kretzmann</a:t>
            </a:r>
            <a:r>
              <a:rPr lang="en-US" baseline="0" dirty="0"/>
              <a:t> and John L. McKnight co-authored a book in 1993 called </a:t>
            </a:r>
            <a:r>
              <a:rPr lang="en-US" i="1" baseline="0" dirty="0"/>
              <a:t>Building Communities from the Inside Out: A Path Toward Finding and Mobilizing a Community’s Assets</a:t>
            </a:r>
            <a:r>
              <a:rPr lang="en-US" baseline="0" dirty="0"/>
              <a:t>. The book provided the first outline for an asset-based approach to </a:t>
            </a:r>
            <a:r>
              <a:rPr lang="en-US" baseline="0" dirty="0" smtClean="0"/>
              <a:t>community </a:t>
            </a:r>
            <a:r>
              <a:rPr lang="en-US" baseline="0" dirty="0"/>
              <a:t>development</a:t>
            </a:r>
            <a:r>
              <a:rPr lang="en-US" baseline="0" dirty="0" smtClean="0"/>
              <a:t>.</a:t>
            </a:r>
          </a:p>
          <a:p>
            <a:endParaRPr lang="en-US" baseline="0" dirty="0" smtClean="0"/>
          </a:p>
          <a:p>
            <a:r>
              <a:rPr lang="en-US" dirty="0" smtClean="0"/>
              <a:t>The ABCD approach was developed by John L. McKnight and John P. </a:t>
            </a:r>
            <a:r>
              <a:rPr lang="en-US" dirty="0" err="1" smtClean="0"/>
              <a:t>Kretzmann</a:t>
            </a:r>
            <a:r>
              <a:rPr lang="en-US" dirty="0" smtClean="0"/>
              <a:t> at the Institute for Policy Research at </a:t>
            </a:r>
            <a:r>
              <a:rPr lang="en-US" dirty="0" smtClean="0">
                <a:hlinkClick r:id="rId3" tooltip="Northwestern University"/>
              </a:rPr>
              <a:t>Northwestern University</a:t>
            </a:r>
            <a:r>
              <a:rPr lang="en-US" dirty="0" smtClean="0"/>
              <a:t> in Evanston, Illinois. The Community Development Program at Northwestern University’s Institute for Policy Research established the Asset-Based Community Development Institute based on the research and community work of </a:t>
            </a:r>
            <a:r>
              <a:rPr lang="en-US" dirty="0" err="1" smtClean="0"/>
              <a:t>Kretzmann</a:t>
            </a:r>
            <a:r>
              <a:rPr lang="en-US" dirty="0" smtClean="0"/>
              <a:t> and McKnight.</a:t>
            </a:r>
          </a:p>
          <a:p>
            <a:endParaRPr lang="en-US" dirty="0" smtClean="0"/>
          </a:p>
          <a:p>
            <a:r>
              <a:rPr lang="en-US" dirty="0" smtClean="0"/>
              <a:t>Currently, </a:t>
            </a:r>
            <a:r>
              <a:rPr lang="en-US" dirty="0" err="1" smtClean="0"/>
              <a:t>Kretzmann</a:t>
            </a:r>
            <a:r>
              <a:rPr lang="en-US" dirty="0" smtClean="0"/>
              <a:t> and McKnight co-direct the Asset-Based Community Development Institute at DePaul University</a:t>
            </a:r>
            <a:r>
              <a:rPr lang="en-US" baseline="0" dirty="0" smtClean="0"/>
              <a:t> in Chicago, IL. </a:t>
            </a:r>
            <a:endParaRPr lang="en-US" dirty="0" smtClean="0"/>
          </a:p>
          <a:p>
            <a:endParaRPr lang="en-US" dirty="0"/>
          </a:p>
        </p:txBody>
      </p:sp>
    </p:spTree>
    <p:extLst>
      <p:ext uri="{BB962C8B-B14F-4D97-AF65-F5344CB8AC3E}">
        <p14:creationId xmlns:p14="http://schemas.microsoft.com/office/powerpoint/2010/main" val="354755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a:t>
            </a:r>
            <a:r>
              <a:rPr lang="en-US" baseline="0" dirty="0" smtClean="0"/>
              <a:t> “Asset-Based” mean to you?</a:t>
            </a:r>
          </a:p>
          <a:p>
            <a:endParaRPr lang="en-US" baseline="0" dirty="0" smtClean="0"/>
          </a:p>
          <a:p>
            <a:r>
              <a:rPr lang="en-US" dirty="0" smtClean="0"/>
              <a:t>Asset-Based means focusing</a:t>
            </a:r>
            <a:r>
              <a:rPr lang="en-US" baseline="0" dirty="0" smtClean="0"/>
              <a:t> on the good part of any situation. An Asset-Based mindset changes our natural inclination to view life and situations as problems that need to be solved and replaces those thoughts with a focus on supporting and promoting the things that are working. </a:t>
            </a:r>
          </a:p>
          <a:p>
            <a:endParaRPr lang="en-US" baseline="0" dirty="0" smtClean="0"/>
          </a:p>
          <a:p>
            <a:r>
              <a:rPr lang="en-US" baseline="0" dirty="0" smtClean="0"/>
              <a:t>There are assets in our city, on every side of town, in our communities, our neighbors, and ourselves.</a:t>
            </a:r>
            <a:endParaRPr lang="en-US" dirty="0"/>
          </a:p>
        </p:txBody>
      </p:sp>
    </p:spTree>
    <p:extLst>
      <p:ext uri="{BB962C8B-B14F-4D97-AF65-F5344CB8AC3E}">
        <p14:creationId xmlns:p14="http://schemas.microsoft.com/office/powerpoint/2010/main" val="194244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your eyes. </a:t>
            </a:r>
          </a:p>
          <a:p>
            <a:pPr defTabSz="931760">
              <a:defRPr/>
            </a:pPr>
            <a:r>
              <a:rPr lang="en-US" dirty="0"/>
              <a:t>Think about one thing you dislike about yourself. Imagine that people only identified you by that feature. *Click* Think about how that makes you feel. Could we share a few words?</a:t>
            </a:r>
          </a:p>
          <a:p>
            <a:pPr defTabSz="931760">
              <a:defRPr/>
            </a:pPr>
            <a:r>
              <a:rPr lang="en-US" dirty="0"/>
              <a:t>Now think about your best quality. How would you feel if people mentioned and praised this part of you? *Click* It feels good right? A few words?</a:t>
            </a:r>
          </a:p>
          <a:p>
            <a:endParaRPr lang="en-US" dirty="0"/>
          </a:p>
        </p:txBody>
      </p:sp>
    </p:spTree>
    <p:extLst>
      <p:ext uri="{BB962C8B-B14F-4D97-AF65-F5344CB8AC3E}">
        <p14:creationId xmlns:p14="http://schemas.microsoft.com/office/powerpoint/2010/main" val="253896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community development?</a:t>
            </a:r>
          </a:p>
          <a:p>
            <a:r>
              <a:rPr lang="en-US" dirty="0" smtClean="0"/>
              <a:t>How do you feel when you hear the term? Negative?</a:t>
            </a:r>
            <a:r>
              <a:rPr lang="en-US" baseline="0" dirty="0" smtClean="0"/>
              <a:t> Positive?</a:t>
            </a:r>
          </a:p>
          <a:p>
            <a:r>
              <a:rPr lang="en-US" baseline="0" dirty="0" smtClean="0"/>
              <a:t>Are there times when community development can be harmful?</a:t>
            </a:r>
          </a:p>
          <a:p>
            <a:r>
              <a:rPr lang="en-US" baseline="0" dirty="0" smtClean="0"/>
              <a:t>How do we make community development a positive experience?</a:t>
            </a:r>
          </a:p>
          <a:p>
            <a:r>
              <a:rPr lang="en-US" baseline="0" dirty="0" smtClean="0"/>
              <a:t>	When we incorporate the skills, abilities, gifts, passions, and opinions of community 	members, we create an opportunity for community development to be an experience that 	brings people together. It is not a dictatorship. A “</a:t>
            </a:r>
            <a:r>
              <a:rPr lang="en-US" baseline="0" dirty="0" err="1" smtClean="0"/>
              <a:t>bandaid</a:t>
            </a:r>
            <a:r>
              <a:rPr lang="en-US" baseline="0" dirty="0" smtClean="0"/>
              <a:t>” to a problem. It is neighbors and 	residents discovering and creating opportunities where other people saw obstacles. It is 	focusing on strengths instead of surrendering to weaknesses.</a:t>
            </a:r>
            <a:endParaRPr lang="en-US" dirty="0"/>
          </a:p>
        </p:txBody>
      </p:sp>
    </p:spTree>
    <p:extLst>
      <p:ext uri="{BB962C8B-B14F-4D97-AF65-F5344CB8AC3E}">
        <p14:creationId xmlns:p14="http://schemas.microsoft.com/office/powerpoint/2010/main" val="359469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742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ABCD is not simply seeing the glass as half-empty or half-full. It is recognizing the glass of water as an asset. </a:t>
            </a:r>
            <a:endParaRPr lang="en-US" dirty="0" smtClean="0"/>
          </a:p>
          <a:p>
            <a:endParaRPr lang="en-US" dirty="0" smtClean="0"/>
          </a:p>
          <a:p>
            <a:r>
              <a:rPr lang="en-US" dirty="0" smtClean="0"/>
              <a:t>Reference the Hand out (need map and asset</a:t>
            </a:r>
            <a:r>
              <a:rPr lang="en-US" baseline="0" dirty="0" smtClean="0"/>
              <a:t> map)</a:t>
            </a:r>
            <a:endParaRPr lang="en-US" dirty="0"/>
          </a:p>
        </p:txBody>
      </p:sp>
    </p:spTree>
    <p:extLst>
      <p:ext uri="{BB962C8B-B14F-4D97-AF65-F5344CB8AC3E}">
        <p14:creationId xmlns:p14="http://schemas.microsoft.com/office/powerpoint/2010/main" val="288319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8E1A6-A9FF-4EE7-9C29-ACB4CE23CC1B}" type="datetimeFigureOut">
              <a:rPr lang="en-US" smtClean="0"/>
              <a:t>25-Jan-19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410756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8E1A6-A9FF-4EE7-9C29-ACB4CE23CC1B}" type="datetimeFigureOut">
              <a:rPr lang="en-US" smtClean="0"/>
              <a:t>25-Jan-19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342050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8E1A6-A9FF-4EE7-9C29-ACB4CE23CC1B}" type="datetimeFigureOut">
              <a:rPr lang="en-US" smtClean="0"/>
              <a:t>25-Jan-19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227685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C1FD3C-1DFA-4C84-B540-9434DC300733}" type="datetime1">
              <a:rPr lang="en-US" smtClean="0"/>
              <a:pPr/>
              <a:t>25-Jan-19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49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8064C9-4373-4954-A738-2A4FC64A601E}" type="datetime1">
              <a:rPr lang="en-US" smtClean="0"/>
              <a:pPr/>
              <a:t>25-Jan-19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2016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7BD3-07CA-4BF0-9825-5BB464A49869}" type="datetime1">
              <a:rPr lang="en-US" smtClean="0"/>
              <a:pPr/>
              <a:t>25-Jan-19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744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A7F85A-C958-45DE-9519-4ADA22D6DACC}" type="datetime1">
              <a:rPr lang="en-US" smtClean="0"/>
              <a:pPr/>
              <a:t>25-Jan-19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3615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D66E0C-7C01-4F98-BC4D-BC7E2DAB5BD7}" type="datetime1">
              <a:rPr lang="en-US" smtClean="0"/>
              <a:pPr/>
              <a:t>25-Jan-19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225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31D195-475F-48FD-8FE4-06EA5A239817}" type="datetime1">
              <a:rPr lang="en-US" smtClean="0"/>
              <a:pPr/>
              <a:t>25-Jan-19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7444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B047F0-6C59-46C0-B45E-5CBE59796DBD}" type="datetime1">
              <a:rPr lang="en-US" smtClean="0"/>
              <a:pPr/>
              <a:t>25-Jan-19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7162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99D6F78-0F8E-4036-BB8D-5FFB73E8A419}" type="datetime1">
              <a:rPr lang="en-US" smtClean="0"/>
              <a:pPr/>
              <a:t>25-Jan-19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455F51"/>
                </a:solidFill>
              </a:rPr>
              <a:pPr/>
              <a:t>‹#›</a:t>
            </a:fld>
            <a:endParaRPr lang="en-US" dirty="0">
              <a:solidFill>
                <a:srgbClr val="455F51"/>
              </a:solidFill>
            </a:endParaRPr>
          </a:p>
        </p:txBody>
      </p:sp>
    </p:spTree>
    <p:extLst>
      <p:ext uri="{BB962C8B-B14F-4D97-AF65-F5344CB8AC3E}">
        <p14:creationId xmlns:p14="http://schemas.microsoft.com/office/powerpoint/2010/main" val="234841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8E1A6-A9FF-4EE7-9C29-ACB4CE23CC1B}" type="datetimeFigureOut">
              <a:rPr lang="en-US" smtClean="0"/>
              <a:t>25-Jan-19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2664641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8C388-6933-404E-BE09-E3003A747B62}" type="datetime1">
              <a:rPr lang="en-US" smtClean="0"/>
              <a:pPr/>
              <a:t>25-Jan-19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0734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FB576C-A31E-47C4-A27D-98082A82BE28}" type="datetime1">
              <a:rPr lang="en-US" smtClean="0"/>
              <a:pPr/>
              <a:t>25-Jan-19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0688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784024-55F9-47AD-839F-42DC03796090}" type="datetime1">
              <a:rPr lang="en-US" smtClean="0"/>
              <a:pPr/>
              <a:t>25-Jan-19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7789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4466B62-DBCC-4447-93B0-B9B1E938D2DA}" type="datetime1">
              <a:rPr lang="en-US" smtClean="0"/>
              <a:pPr/>
              <a:t>25-Jan-19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085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8E1A6-A9FF-4EE7-9C29-ACB4CE23CC1B}" type="datetimeFigureOut">
              <a:rPr lang="en-US" smtClean="0"/>
              <a:t>25-Jan-19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268227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8E1A6-A9FF-4EE7-9C29-ACB4CE23CC1B}" type="datetimeFigureOut">
              <a:rPr lang="en-US" smtClean="0"/>
              <a:t>25-Jan-19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200252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8E1A6-A9FF-4EE7-9C29-ACB4CE23CC1B}" type="datetimeFigureOut">
              <a:rPr lang="en-US" smtClean="0"/>
              <a:t>25-Jan-19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423769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8E1A6-A9FF-4EE7-9C29-ACB4CE23CC1B}" type="datetimeFigureOut">
              <a:rPr lang="en-US" smtClean="0"/>
              <a:t>25-Jan-19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15811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8E1A6-A9FF-4EE7-9C29-ACB4CE23CC1B}" type="datetimeFigureOut">
              <a:rPr lang="en-US" smtClean="0"/>
              <a:t>25-Jan-19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307375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8E1A6-A9FF-4EE7-9C29-ACB4CE23CC1B}" type="datetimeFigureOut">
              <a:rPr lang="en-US" smtClean="0"/>
              <a:t>25-Jan-19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167246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8E1A6-A9FF-4EE7-9C29-ACB4CE23CC1B}" type="datetimeFigureOut">
              <a:rPr lang="en-US" smtClean="0"/>
              <a:t>25-Jan-19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DDEA1-291C-47B4-B3F2-F51D1DFAD1BB}" type="slidenum">
              <a:rPr lang="en-US" smtClean="0"/>
              <a:t>‹#›</a:t>
            </a:fld>
            <a:endParaRPr lang="en-US"/>
          </a:p>
        </p:txBody>
      </p:sp>
    </p:spTree>
    <p:extLst>
      <p:ext uri="{BB962C8B-B14F-4D97-AF65-F5344CB8AC3E}">
        <p14:creationId xmlns:p14="http://schemas.microsoft.com/office/powerpoint/2010/main" val="61906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8E1A6-A9FF-4EE7-9C29-ACB4CE23CC1B}" type="datetimeFigureOut">
              <a:rPr lang="en-US" smtClean="0"/>
              <a:t>25-Jan-19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DDEA1-291C-47B4-B3F2-F51D1DFAD1BB}" type="slidenum">
              <a:rPr lang="en-US" smtClean="0"/>
              <a:t>‹#›</a:t>
            </a:fld>
            <a:endParaRPr lang="en-US"/>
          </a:p>
        </p:txBody>
      </p:sp>
    </p:spTree>
    <p:extLst>
      <p:ext uri="{BB962C8B-B14F-4D97-AF65-F5344CB8AC3E}">
        <p14:creationId xmlns:p14="http://schemas.microsoft.com/office/powerpoint/2010/main" val="3038429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9FD91A69-76C6-44C2-9D06-AC45B9339120}" type="datetime1">
              <a:rPr lang="en-US" smtClean="0"/>
              <a:pPr defTabSz="457200"/>
              <a:t>25-Jan-19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D57F1E4F-1CFF-5643-939E-217C01CDF565}" type="slidenum">
              <a:rPr lang="en-US" smtClean="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plambeck@inrc.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mailto:aweaver@inr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603" y="1865240"/>
            <a:ext cx="9144793" cy="3127519"/>
          </a:xfrm>
          <a:prstGeom prst="rect">
            <a:avLst/>
          </a:prstGeom>
        </p:spPr>
      </p:pic>
    </p:spTree>
    <p:extLst>
      <p:ext uri="{BB962C8B-B14F-4D97-AF65-F5344CB8AC3E}">
        <p14:creationId xmlns:p14="http://schemas.microsoft.com/office/powerpoint/2010/main" val="1444841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fontScale="90000"/>
          </a:bodyPr>
          <a:lstStyle/>
          <a:p>
            <a:r>
              <a:rPr lang="en-US" dirty="0" smtClean="0"/>
              <a:t>6 Steps to Direct Action Organizing</a:t>
            </a:r>
            <a:endParaRPr lang="en-US" dirty="0"/>
          </a:p>
        </p:txBody>
      </p:sp>
      <p:sp>
        <p:nvSpPr>
          <p:cNvPr id="6" name="Content Placeholder 5"/>
          <p:cNvSpPr>
            <a:spLocks noGrp="1"/>
          </p:cNvSpPr>
          <p:nvPr>
            <p:ph idx="1"/>
          </p:nvPr>
        </p:nvSpPr>
        <p:spPr/>
        <p:txBody>
          <a:bodyPr/>
          <a:lstStyle/>
          <a:p>
            <a:r>
              <a:rPr lang="en-US" dirty="0" smtClean="0"/>
              <a:t>People identify something to improve</a:t>
            </a:r>
          </a:p>
          <a:p>
            <a:r>
              <a:rPr lang="en-US" dirty="0" smtClean="0"/>
              <a:t>Organization turns the problem into an issue</a:t>
            </a:r>
          </a:p>
          <a:p>
            <a:r>
              <a:rPr lang="en-US" dirty="0" smtClean="0"/>
              <a:t>Develop a strategy</a:t>
            </a:r>
          </a:p>
          <a:p>
            <a:r>
              <a:rPr lang="en-US" dirty="0" smtClean="0"/>
              <a:t>Bring many people to meet with the decision maker</a:t>
            </a:r>
          </a:p>
          <a:p>
            <a:r>
              <a:rPr lang="en-US" dirty="0" smtClean="0"/>
              <a:t>The decision maker reacts to you.</a:t>
            </a:r>
          </a:p>
          <a:p>
            <a:r>
              <a:rPr lang="en-US" dirty="0" smtClean="0"/>
              <a:t>Win, regroup, and go on to the next campaign</a:t>
            </a:r>
            <a:endParaRPr lang="en-US" dirty="0"/>
          </a:p>
        </p:txBody>
      </p:sp>
    </p:spTree>
    <p:extLst>
      <p:ext uri="{BB962C8B-B14F-4D97-AF65-F5344CB8AC3E}">
        <p14:creationId xmlns:p14="http://schemas.microsoft.com/office/powerpoint/2010/main" val="277274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fontScale="90000"/>
          </a:bodyPr>
          <a:lstStyle/>
          <a:p>
            <a:r>
              <a:rPr lang="en-US" dirty="0" smtClean="0"/>
              <a:t>6 Steps to Direct Action Organizing</a:t>
            </a:r>
            <a:endParaRPr lang="en-US" dirty="0"/>
          </a:p>
        </p:txBody>
      </p:sp>
      <p:sp>
        <p:nvSpPr>
          <p:cNvPr id="6" name="Content Placeholder 5"/>
          <p:cNvSpPr>
            <a:spLocks noGrp="1"/>
          </p:cNvSpPr>
          <p:nvPr>
            <p:ph idx="1"/>
          </p:nvPr>
        </p:nvSpPr>
        <p:spPr>
          <a:xfrm>
            <a:off x="755072" y="2276466"/>
            <a:ext cx="4980709" cy="4514418"/>
          </a:xfrm>
        </p:spPr>
        <p:txBody>
          <a:bodyPr/>
          <a:lstStyle/>
          <a:p>
            <a:pPr marL="0" indent="0">
              <a:buNone/>
            </a:pPr>
            <a:r>
              <a:rPr lang="en-US" dirty="0" smtClean="0"/>
              <a:t>People identify something to improve</a:t>
            </a:r>
          </a:p>
        </p:txBody>
      </p:sp>
      <p:pic>
        <p:nvPicPr>
          <p:cNvPr id="3" name="Picture 2"/>
          <p:cNvPicPr>
            <a:picLocks noChangeAspect="1"/>
          </p:cNvPicPr>
          <p:nvPr/>
        </p:nvPicPr>
        <p:blipFill>
          <a:blip r:embed="rId4"/>
          <a:stretch>
            <a:fillRect/>
          </a:stretch>
        </p:blipFill>
        <p:spPr>
          <a:xfrm>
            <a:off x="5155064" y="1825075"/>
            <a:ext cx="4618328" cy="4618328"/>
          </a:xfrm>
          <a:prstGeom prst="rect">
            <a:avLst/>
          </a:prstGeom>
        </p:spPr>
      </p:pic>
    </p:spTree>
    <p:extLst>
      <p:ext uri="{BB962C8B-B14F-4D97-AF65-F5344CB8AC3E}">
        <p14:creationId xmlns:p14="http://schemas.microsoft.com/office/powerpoint/2010/main" val="11863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fontScale="90000"/>
          </a:bodyPr>
          <a:lstStyle/>
          <a:p>
            <a:r>
              <a:rPr lang="en-US" dirty="0" smtClean="0"/>
              <a:t>6 Steps to Direct Action Organizing</a:t>
            </a:r>
            <a:endParaRPr lang="en-US" dirty="0"/>
          </a:p>
        </p:txBody>
      </p:sp>
      <p:sp>
        <p:nvSpPr>
          <p:cNvPr id="6" name="Content Placeholder 5"/>
          <p:cNvSpPr>
            <a:spLocks noGrp="1"/>
          </p:cNvSpPr>
          <p:nvPr>
            <p:ph idx="1"/>
          </p:nvPr>
        </p:nvSpPr>
        <p:spPr/>
        <p:txBody>
          <a:bodyPr/>
          <a:lstStyle/>
          <a:p>
            <a:r>
              <a:rPr lang="en-US" dirty="0" smtClean="0"/>
              <a:t>Organization turns the problem into an issue</a:t>
            </a:r>
          </a:p>
          <a:p>
            <a:endParaRPr lang="en-US" dirty="0"/>
          </a:p>
        </p:txBody>
      </p:sp>
      <p:pic>
        <p:nvPicPr>
          <p:cNvPr id="3" name="Picture 2"/>
          <p:cNvPicPr>
            <a:picLocks noChangeAspect="1"/>
          </p:cNvPicPr>
          <p:nvPr/>
        </p:nvPicPr>
        <p:blipFill>
          <a:blip r:embed="rId4"/>
          <a:stretch>
            <a:fillRect/>
          </a:stretch>
        </p:blipFill>
        <p:spPr>
          <a:xfrm>
            <a:off x="2371525" y="2536237"/>
            <a:ext cx="7448949" cy="3929381"/>
          </a:xfrm>
          <a:prstGeom prst="rect">
            <a:avLst/>
          </a:prstGeom>
        </p:spPr>
      </p:pic>
    </p:spTree>
    <p:extLst>
      <p:ext uri="{BB962C8B-B14F-4D97-AF65-F5344CB8AC3E}">
        <p14:creationId xmlns:p14="http://schemas.microsoft.com/office/powerpoint/2010/main" val="4340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fontScale="90000"/>
          </a:bodyPr>
          <a:lstStyle/>
          <a:p>
            <a:r>
              <a:rPr lang="en-US" dirty="0" smtClean="0"/>
              <a:t>6 Steps to Direct Action Organizing</a:t>
            </a:r>
            <a:endParaRPr lang="en-US" dirty="0"/>
          </a:p>
        </p:txBody>
      </p:sp>
      <p:sp>
        <p:nvSpPr>
          <p:cNvPr id="6" name="Content Placeholder 5"/>
          <p:cNvSpPr>
            <a:spLocks noGrp="1"/>
          </p:cNvSpPr>
          <p:nvPr>
            <p:ph idx="1"/>
          </p:nvPr>
        </p:nvSpPr>
        <p:spPr>
          <a:xfrm>
            <a:off x="7422078" y="1911927"/>
            <a:ext cx="3931722" cy="4265036"/>
          </a:xfrm>
        </p:spPr>
        <p:txBody>
          <a:bodyPr/>
          <a:lstStyle/>
          <a:p>
            <a:r>
              <a:rPr lang="en-US" dirty="0" smtClean="0"/>
              <a:t>Develop a strategy</a:t>
            </a:r>
          </a:p>
        </p:txBody>
      </p:sp>
      <p:pic>
        <p:nvPicPr>
          <p:cNvPr id="7" name="Picture 6"/>
          <p:cNvPicPr>
            <a:picLocks noChangeAspect="1"/>
          </p:cNvPicPr>
          <p:nvPr/>
        </p:nvPicPr>
        <p:blipFill>
          <a:blip r:embed="rId4"/>
          <a:stretch>
            <a:fillRect/>
          </a:stretch>
        </p:blipFill>
        <p:spPr>
          <a:xfrm>
            <a:off x="869805" y="2265341"/>
            <a:ext cx="6203708" cy="4076082"/>
          </a:xfrm>
          <a:prstGeom prst="rect">
            <a:avLst/>
          </a:prstGeom>
        </p:spPr>
      </p:pic>
    </p:spTree>
    <p:extLst>
      <p:ext uri="{BB962C8B-B14F-4D97-AF65-F5344CB8AC3E}">
        <p14:creationId xmlns:p14="http://schemas.microsoft.com/office/powerpoint/2010/main" val="352944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fontScale="90000"/>
          </a:bodyPr>
          <a:lstStyle/>
          <a:p>
            <a:r>
              <a:rPr lang="en-US" dirty="0" smtClean="0"/>
              <a:t>6 Steps to Direct Action Organizing</a:t>
            </a:r>
            <a:endParaRPr lang="en-US" dirty="0"/>
          </a:p>
        </p:txBody>
      </p:sp>
      <p:sp>
        <p:nvSpPr>
          <p:cNvPr id="6" name="Content Placeholder 5"/>
          <p:cNvSpPr>
            <a:spLocks noGrp="1"/>
          </p:cNvSpPr>
          <p:nvPr>
            <p:ph idx="1"/>
          </p:nvPr>
        </p:nvSpPr>
        <p:spPr/>
        <p:txBody>
          <a:bodyPr/>
          <a:lstStyle/>
          <a:p>
            <a:r>
              <a:rPr lang="en-US" dirty="0" smtClean="0"/>
              <a:t>Bring people to meet with the decision maker</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 decision maker reacts to you.</a:t>
            </a:r>
          </a:p>
        </p:txBody>
      </p:sp>
      <p:pic>
        <p:nvPicPr>
          <p:cNvPr id="7" name="Picture 6"/>
          <p:cNvPicPr>
            <a:picLocks noChangeAspect="1"/>
          </p:cNvPicPr>
          <p:nvPr/>
        </p:nvPicPr>
        <p:blipFill>
          <a:blip r:embed="rId4"/>
          <a:stretch>
            <a:fillRect/>
          </a:stretch>
        </p:blipFill>
        <p:spPr>
          <a:xfrm>
            <a:off x="1220568" y="2779443"/>
            <a:ext cx="2143125" cy="2143125"/>
          </a:xfrm>
          <a:prstGeom prst="rect">
            <a:avLst/>
          </a:prstGeom>
        </p:spPr>
      </p:pic>
      <p:pic>
        <p:nvPicPr>
          <p:cNvPr id="8" name="Picture 7"/>
          <p:cNvPicPr>
            <a:picLocks noChangeAspect="1"/>
          </p:cNvPicPr>
          <p:nvPr/>
        </p:nvPicPr>
        <p:blipFill>
          <a:blip r:embed="rId5"/>
          <a:stretch>
            <a:fillRect/>
          </a:stretch>
        </p:blipFill>
        <p:spPr>
          <a:xfrm>
            <a:off x="7914677" y="1736020"/>
            <a:ext cx="4178872" cy="2628407"/>
          </a:xfrm>
          <a:prstGeom prst="rect">
            <a:avLst/>
          </a:prstGeom>
        </p:spPr>
      </p:pic>
      <p:pic>
        <p:nvPicPr>
          <p:cNvPr id="10" name="Picture 9"/>
          <p:cNvPicPr>
            <a:picLocks noChangeAspect="1"/>
          </p:cNvPicPr>
          <p:nvPr/>
        </p:nvPicPr>
        <p:blipFill>
          <a:blip r:embed="rId6"/>
          <a:stretch>
            <a:fillRect/>
          </a:stretch>
        </p:blipFill>
        <p:spPr>
          <a:xfrm>
            <a:off x="7599419" y="4364427"/>
            <a:ext cx="2971800" cy="1543050"/>
          </a:xfrm>
          <a:prstGeom prst="rect">
            <a:avLst/>
          </a:prstGeom>
        </p:spPr>
      </p:pic>
    </p:spTree>
    <p:extLst>
      <p:ext uri="{BB962C8B-B14F-4D97-AF65-F5344CB8AC3E}">
        <p14:creationId xmlns:p14="http://schemas.microsoft.com/office/powerpoint/2010/main" val="9838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 calcmode="lin" valueType="num">
                                      <p:cBhvr additive="base">
                                        <p:cTn id="1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fontScale="90000"/>
          </a:bodyPr>
          <a:lstStyle/>
          <a:p>
            <a:r>
              <a:rPr lang="en-US" dirty="0" smtClean="0"/>
              <a:t>6 Steps to Direct Action Organizing</a:t>
            </a:r>
            <a:endParaRPr lang="en-US" dirty="0"/>
          </a:p>
        </p:txBody>
      </p:sp>
      <p:sp>
        <p:nvSpPr>
          <p:cNvPr id="6" name="Content Placeholder 5"/>
          <p:cNvSpPr>
            <a:spLocks noGrp="1"/>
          </p:cNvSpPr>
          <p:nvPr>
            <p:ph idx="1"/>
          </p:nvPr>
        </p:nvSpPr>
        <p:spPr/>
        <p:txBody>
          <a:bodyPr/>
          <a:lstStyle/>
          <a:p>
            <a:r>
              <a:rPr lang="en-US" dirty="0" smtClean="0"/>
              <a:t>Win, regroup, and go on to the next campaign</a:t>
            </a:r>
            <a:endParaRPr lang="en-US" dirty="0"/>
          </a:p>
        </p:txBody>
      </p:sp>
      <p:pic>
        <p:nvPicPr>
          <p:cNvPr id="3" name="Picture 2"/>
          <p:cNvPicPr>
            <a:picLocks noChangeAspect="1"/>
          </p:cNvPicPr>
          <p:nvPr/>
        </p:nvPicPr>
        <p:blipFill>
          <a:blip r:embed="rId4"/>
          <a:stretch>
            <a:fillRect/>
          </a:stretch>
        </p:blipFill>
        <p:spPr>
          <a:xfrm>
            <a:off x="4186124" y="2230301"/>
            <a:ext cx="6035529" cy="4520821"/>
          </a:xfrm>
          <a:prstGeom prst="rect">
            <a:avLst/>
          </a:prstGeom>
        </p:spPr>
      </p:pic>
    </p:spTree>
    <p:extLst>
      <p:ext uri="{BB962C8B-B14F-4D97-AF65-F5344CB8AC3E}">
        <p14:creationId xmlns:p14="http://schemas.microsoft.com/office/powerpoint/2010/main" val="236509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42801444"/>
              </p:ext>
            </p:extLst>
          </p:nvPr>
        </p:nvGraphicFramePr>
        <p:xfrm>
          <a:off x="615461" y="1740878"/>
          <a:ext cx="10738338" cy="4859020"/>
        </p:xfrm>
        <a:graphic>
          <a:graphicData uri="http://schemas.openxmlformats.org/drawingml/2006/table">
            <a:tbl>
              <a:tblPr firstRow="1" firstCol="1" bandRow="1"/>
              <a:tblGrid>
                <a:gridCol w="1789446">
                  <a:extLst>
                    <a:ext uri="{9D8B030D-6E8A-4147-A177-3AD203B41FA5}">
                      <a16:colId xmlns:a16="http://schemas.microsoft.com/office/drawing/2014/main" val="20000"/>
                    </a:ext>
                  </a:extLst>
                </a:gridCol>
                <a:gridCol w="1789446">
                  <a:extLst>
                    <a:ext uri="{9D8B030D-6E8A-4147-A177-3AD203B41FA5}">
                      <a16:colId xmlns:a16="http://schemas.microsoft.com/office/drawing/2014/main" val="20001"/>
                    </a:ext>
                  </a:extLst>
                </a:gridCol>
                <a:gridCol w="1789446">
                  <a:extLst>
                    <a:ext uri="{9D8B030D-6E8A-4147-A177-3AD203B41FA5}">
                      <a16:colId xmlns:a16="http://schemas.microsoft.com/office/drawing/2014/main" val="20002"/>
                    </a:ext>
                  </a:extLst>
                </a:gridCol>
                <a:gridCol w="1789446">
                  <a:extLst>
                    <a:ext uri="{9D8B030D-6E8A-4147-A177-3AD203B41FA5}">
                      <a16:colId xmlns:a16="http://schemas.microsoft.com/office/drawing/2014/main" val="20003"/>
                    </a:ext>
                  </a:extLst>
                </a:gridCol>
                <a:gridCol w="1790277">
                  <a:extLst>
                    <a:ext uri="{9D8B030D-6E8A-4147-A177-3AD203B41FA5}">
                      <a16:colId xmlns:a16="http://schemas.microsoft.com/office/drawing/2014/main" val="20004"/>
                    </a:ext>
                  </a:extLst>
                </a:gridCol>
                <a:gridCol w="1790277">
                  <a:extLst>
                    <a:ext uri="{9D8B030D-6E8A-4147-A177-3AD203B41FA5}">
                      <a16:colId xmlns:a16="http://schemas.microsoft.com/office/drawing/2014/main" val="20005"/>
                    </a:ext>
                  </a:extLst>
                </a:gridCol>
              </a:tblGrid>
              <a:tr h="277256">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Description of Task</a:t>
                      </a:r>
                    </a:p>
                  </a:txBody>
                  <a:tcPr marL="51985" marR="51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Goal/Outcome</a:t>
                      </a:r>
                    </a:p>
                  </a:txBody>
                  <a:tcPr marL="51985" marR="51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Resources</a:t>
                      </a:r>
                    </a:p>
                  </a:txBody>
                  <a:tcPr marL="51985" marR="51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Timeframe/Deadline</a:t>
                      </a:r>
                    </a:p>
                  </a:txBody>
                  <a:tcPr marL="51985" marR="51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Result upon  completion</a:t>
                      </a:r>
                    </a:p>
                  </a:txBody>
                  <a:tcPr marL="51985" marR="51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Partners: Committed/Potential</a:t>
                      </a:r>
                    </a:p>
                  </a:txBody>
                  <a:tcPr marL="51985" marR="519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000"/>
                  </a:ext>
                </a:extLst>
              </a:tr>
              <a:tr h="4158830">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stretch>
            <a:fillRect/>
          </a:stretch>
        </p:blipFill>
        <p:spPr>
          <a:xfrm>
            <a:off x="213077" y="154070"/>
            <a:ext cx="3456732" cy="1182727"/>
          </a:xfrm>
          <a:prstGeom prst="rect">
            <a:avLst/>
          </a:prstGeom>
        </p:spPr>
      </p:pic>
      <p:sp>
        <p:nvSpPr>
          <p:cNvPr id="4" name="Title 3"/>
          <p:cNvSpPr>
            <a:spLocks noGrp="1"/>
          </p:cNvSpPr>
          <p:nvPr>
            <p:ph type="title"/>
          </p:nvPr>
        </p:nvSpPr>
        <p:spPr>
          <a:xfrm>
            <a:off x="3955774" y="365126"/>
            <a:ext cx="7398026" cy="971672"/>
          </a:xfrm>
        </p:spPr>
        <p:txBody>
          <a:bodyPr/>
          <a:lstStyle/>
          <a:p>
            <a:pPr algn="ctr"/>
            <a:r>
              <a:rPr lang="en-US" dirty="0" smtClean="0"/>
              <a:t>   Work Plan</a:t>
            </a:r>
            <a:endParaRPr lang="en-US" dirty="0"/>
          </a:p>
        </p:txBody>
      </p:sp>
    </p:spTree>
    <p:extLst>
      <p:ext uri="{BB962C8B-B14F-4D97-AF65-F5344CB8AC3E}">
        <p14:creationId xmlns:p14="http://schemas.microsoft.com/office/powerpoint/2010/main" val="2569619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67463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a:bodyPr>
          <a:lstStyle/>
          <a:p>
            <a:r>
              <a:rPr lang="en-US" dirty="0" smtClean="0"/>
              <a:t>Servant Leadership</a:t>
            </a:r>
            <a:endParaRPr lang="en-US" dirty="0"/>
          </a:p>
        </p:txBody>
      </p:sp>
      <p:pic>
        <p:nvPicPr>
          <p:cNvPr id="3" name="Content Placeholder 2"/>
          <p:cNvPicPr>
            <a:picLocks noGrp="1" noChangeAspect="1"/>
          </p:cNvPicPr>
          <p:nvPr>
            <p:ph idx="1"/>
          </p:nvPr>
        </p:nvPicPr>
        <p:blipFill>
          <a:blip r:embed="rId4"/>
          <a:stretch>
            <a:fillRect/>
          </a:stretch>
        </p:blipFill>
        <p:spPr>
          <a:xfrm>
            <a:off x="1413164" y="1477384"/>
            <a:ext cx="8087096" cy="5391397"/>
          </a:xfrm>
          <a:prstGeom prst="rect">
            <a:avLst/>
          </a:prstGeom>
        </p:spPr>
      </p:pic>
    </p:spTree>
    <p:extLst>
      <p:ext uri="{BB962C8B-B14F-4D97-AF65-F5344CB8AC3E}">
        <p14:creationId xmlns:p14="http://schemas.microsoft.com/office/powerpoint/2010/main" val="15568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a:bodyPr>
          <a:lstStyle/>
          <a:p>
            <a:r>
              <a:rPr lang="en-US" dirty="0" smtClean="0"/>
              <a:t>Stages of Group Development</a:t>
            </a:r>
            <a:endParaRPr lang="en-US" dirty="0"/>
          </a:p>
        </p:txBody>
      </p:sp>
      <p:sp>
        <p:nvSpPr>
          <p:cNvPr id="6" name="Content Placeholder 5"/>
          <p:cNvSpPr>
            <a:spLocks noGrp="1"/>
          </p:cNvSpPr>
          <p:nvPr>
            <p:ph idx="1"/>
          </p:nvPr>
        </p:nvSpPr>
        <p:spPr/>
        <p:txBody>
          <a:bodyPr/>
          <a:lstStyle/>
          <a:p>
            <a:pPr marL="0" indent="0">
              <a:buNone/>
            </a:pPr>
            <a:r>
              <a:rPr lang="en-US" dirty="0" smtClean="0"/>
              <a:t>Gathering  </a:t>
            </a:r>
            <a:r>
              <a:rPr lang="en-US" dirty="0"/>
              <a:t>                                       </a:t>
            </a:r>
            <a:endParaRPr lang="en-US" dirty="0" smtClean="0"/>
          </a:p>
          <a:p>
            <a:pPr marL="0" indent="0">
              <a:buNone/>
            </a:pPr>
            <a:r>
              <a:rPr lang="en-US" dirty="0"/>
              <a:t>	</a:t>
            </a:r>
            <a:r>
              <a:rPr lang="en-US" dirty="0" smtClean="0"/>
              <a:t>				Chaos</a:t>
            </a:r>
            <a:endParaRPr lang="en-US" dirty="0"/>
          </a:p>
          <a:p>
            <a:pPr marL="0" indent="0">
              <a:buNone/>
            </a:pPr>
            <a:r>
              <a:rPr lang="en-US" dirty="0" smtClean="0"/>
              <a:t>                                                </a:t>
            </a:r>
          </a:p>
          <a:p>
            <a:endParaRPr lang="en-US" dirty="0" smtClean="0"/>
          </a:p>
          <a:p>
            <a:endParaRPr lang="en-US" dirty="0"/>
          </a:p>
          <a:p>
            <a:endParaRPr lang="en-US" dirty="0" smtClean="0"/>
          </a:p>
          <a:p>
            <a:pPr marL="0" indent="0">
              <a:buNone/>
            </a:pPr>
            <a:r>
              <a:rPr lang="en-US" dirty="0"/>
              <a:t>Unity						</a:t>
            </a:r>
            <a:endParaRPr lang="en-US" dirty="0" smtClean="0"/>
          </a:p>
          <a:p>
            <a:pPr marL="0" indent="0">
              <a:buNone/>
            </a:pPr>
            <a:r>
              <a:rPr lang="en-US" dirty="0"/>
              <a:t>	</a:t>
            </a:r>
            <a:r>
              <a:rPr lang="en-US" dirty="0" smtClean="0"/>
              <a:t>				Performance</a:t>
            </a:r>
          </a:p>
        </p:txBody>
      </p:sp>
      <p:pic>
        <p:nvPicPr>
          <p:cNvPr id="8" name="Picture 7"/>
          <p:cNvPicPr>
            <a:picLocks noChangeAspect="1"/>
          </p:cNvPicPr>
          <p:nvPr/>
        </p:nvPicPr>
        <p:blipFill>
          <a:blip r:embed="rId4"/>
          <a:stretch>
            <a:fillRect/>
          </a:stretch>
        </p:blipFill>
        <p:spPr>
          <a:xfrm>
            <a:off x="2620711" y="1604581"/>
            <a:ext cx="2143125" cy="2143125"/>
          </a:xfrm>
          <a:prstGeom prst="rect">
            <a:avLst/>
          </a:prstGeom>
        </p:spPr>
      </p:pic>
      <p:pic>
        <p:nvPicPr>
          <p:cNvPr id="12" name="Picture 11"/>
          <p:cNvPicPr>
            <a:picLocks noChangeAspect="1"/>
          </p:cNvPicPr>
          <p:nvPr/>
        </p:nvPicPr>
        <p:blipFill>
          <a:blip r:embed="rId5"/>
          <a:stretch>
            <a:fillRect/>
          </a:stretch>
        </p:blipFill>
        <p:spPr>
          <a:xfrm>
            <a:off x="7030704" y="1841576"/>
            <a:ext cx="2914650" cy="1562100"/>
          </a:xfrm>
          <a:prstGeom prst="rect">
            <a:avLst/>
          </a:prstGeom>
        </p:spPr>
      </p:pic>
      <p:pic>
        <p:nvPicPr>
          <p:cNvPr id="4" name="Picture 3"/>
          <p:cNvPicPr>
            <a:picLocks noChangeAspect="1"/>
          </p:cNvPicPr>
          <p:nvPr/>
        </p:nvPicPr>
        <p:blipFill>
          <a:blip r:embed="rId6"/>
          <a:stretch>
            <a:fillRect/>
          </a:stretch>
        </p:blipFill>
        <p:spPr>
          <a:xfrm>
            <a:off x="1874196" y="4744279"/>
            <a:ext cx="3188484" cy="1432684"/>
          </a:xfrm>
          <a:prstGeom prst="rect">
            <a:avLst/>
          </a:prstGeom>
        </p:spPr>
      </p:pic>
      <p:pic>
        <p:nvPicPr>
          <p:cNvPr id="7" name="Picture 6"/>
          <p:cNvPicPr>
            <a:picLocks noChangeAspect="1"/>
          </p:cNvPicPr>
          <p:nvPr/>
        </p:nvPicPr>
        <p:blipFill>
          <a:blip r:embed="rId7"/>
          <a:stretch>
            <a:fillRect/>
          </a:stretch>
        </p:blipFill>
        <p:spPr>
          <a:xfrm>
            <a:off x="7517700" y="3747706"/>
            <a:ext cx="2621507" cy="1737511"/>
          </a:xfrm>
          <a:prstGeom prst="rect">
            <a:avLst/>
          </a:prstGeom>
        </p:spPr>
      </p:pic>
    </p:spTree>
    <p:extLst>
      <p:ext uri="{BB962C8B-B14F-4D97-AF65-F5344CB8AC3E}">
        <p14:creationId xmlns:p14="http://schemas.microsoft.com/office/powerpoint/2010/main" val="21142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6" name="Title 5"/>
          <p:cNvSpPr>
            <a:spLocks noGrp="1"/>
          </p:cNvSpPr>
          <p:nvPr>
            <p:ph type="ctrTitle"/>
          </p:nvPr>
        </p:nvSpPr>
        <p:spPr/>
        <p:txBody>
          <a:bodyPr/>
          <a:lstStyle/>
          <a:p>
            <a:r>
              <a:rPr lang="en-US" dirty="0" smtClean="0"/>
              <a:t>Neighborhood Organizing</a:t>
            </a:r>
            <a:endParaRPr lang="en-US" dirty="0"/>
          </a:p>
        </p:txBody>
      </p:sp>
      <p:sp>
        <p:nvSpPr>
          <p:cNvPr id="7" name="Subtitle 6"/>
          <p:cNvSpPr>
            <a:spLocks noGrp="1"/>
          </p:cNvSpPr>
          <p:nvPr>
            <p:ph type="subTitle" idx="1"/>
          </p:nvPr>
        </p:nvSpPr>
        <p:spPr/>
        <p:txBody>
          <a:bodyPr/>
          <a:lstStyle/>
          <a:p>
            <a:r>
              <a:rPr lang="en-US" dirty="0" smtClean="0"/>
              <a:t>A basic introduction to the tools using in neighborhood organizing, as outlined through INRC’s Organizer’s Workbook.</a:t>
            </a:r>
            <a:endParaRPr lang="en-US" dirty="0"/>
          </a:p>
        </p:txBody>
      </p:sp>
    </p:spTree>
    <p:extLst>
      <p:ext uri="{BB962C8B-B14F-4D97-AF65-F5344CB8AC3E}">
        <p14:creationId xmlns:p14="http://schemas.microsoft.com/office/powerpoint/2010/main" val="2139151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19800" y="274638"/>
            <a:ext cx="4846320" cy="1143000"/>
          </a:xfrm>
        </p:spPr>
        <p:txBody>
          <a:bodyPr>
            <a:normAutofit fontScale="90000"/>
          </a:bodyPr>
          <a:lstStyle/>
          <a:p>
            <a:r>
              <a:rPr lang="en-US" altLang="en-US" dirty="0" smtClean="0"/>
              <a:t>Appreciative Inquiry/Engagement</a:t>
            </a:r>
          </a:p>
        </p:txBody>
      </p:sp>
      <p:pic>
        <p:nvPicPr>
          <p:cNvPr id="337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311150"/>
            <a:ext cx="345757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Content Placeholder 8"/>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695575" y="2986088"/>
            <a:ext cx="2609850" cy="1752600"/>
          </a:xfrm>
        </p:spPr>
      </p:pic>
      <p:sp>
        <p:nvSpPr>
          <p:cNvPr id="18437" name="Content Placeholder 7"/>
          <p:cNvSpPr>
            <a:spLocks noGrp="1"/>
          </p:cNvSpPr>
          <p:nvPr>
            <p:ph sz="half" idx="2"/>
          </p:nvPr>
        </p:nvSpPr>
        <p:spPr>
          <a:xfrm>
            <a:off x="6172200" y="2438401"/>
            <a:ext cx="4038600" cy="3687763"/>
          </a:xfrm>
        </p:spPr>
        <p:txBody>
          <a:bodyPr/>
          <a:lstStyle/>
          <a:p>
            <a:pPr marL="0" indent="0">
              <a:buNone/>
            </a:pPr>
            <a:r>
              <a:rPr lang="en-US" altLang="en-US" smtClean="0"/>
              <a:t>What is possible?</a:t>
            </a:r>
          </a:p>
          <a:p>
            <a:pPr marL="0" indent="0">
              <a:buNone/>
            </a:pPr>
            <a:endParaRPr lang="en-US" altLang="en-US" smtClean="0"/>
          </a:p>
          <a:p>
            <a:pPr marL="0" indent="0">
              <a:buNone/>
            </a:pPr>
            <a:r>
              <a:rPr lang="en-US" altLang="en-US" smtClean="0"/>
              <a:t>What is best?</a:t>
            </a:r>
          </a:p>
          <a:p>
            <a:pPr marL="0" indent="0">
              <a:buNone/>
            </a:pPr>
            <a:endParaRPr lang="en-US" altLang="en-US" smtClean="0"/>
          </a:p>
          <a:p>
            <a:pPr marL="0" indent="0">
              <a:buNone/>
            </a:pPr>
            <a:r>
              <a:rPr lang="en-US" altLang="en-US" smtClean="0"/>
              <a:t>What should we strive for?</a:t>
            </a:r>
          </a:p>
        </p:txBody>
      </p:sp>
    </p:spTree>
    <p:extLst>
      <p:ext uri="{BB962C8B-B14F-4D97-AF65-F5344CB8AC3E}">
        <p14:creationId xmlns:p14="http://schemas.microsoft.com/office/powerpoint/2010/main" val="3779551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1000"/>
                                        <p:tgtEl>
                                          <p:spTgt spid="18437">
                                            <p:txEl>
                                              <p:pRg st="0" end="0"/>
                                            </p:txEl>
                                          </p:spTgt>
                                        </p:tgtEl>
                                      </p:cBhvr>
                                    </p:animEffect>
                                    <p:anim calcmode="lin" valueType="num">
                                      <p:cBhvr>
                                        <p:cTn id="8" dur="10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8437">
                                            <p:txEl>
                                              <p:pRg st="2" end="2"/>
                                            </p:txEl>
                                          </p:spTgt>
                                        </p:tgtEl>
                                        <p:attrNameLst>
                                          <p:attrName>style.visibility</p:attrName>
                                        </p:attrNameLst>
                                      </p:cBhvr>
                                      <p:to>
                                        <p:strVal val="visible"/>
                                      </p:to>
                                    </p:set>
                                    <p:animEffect transition="in" filter="fade">
                                      <p:cBhvr>
                                        <p:cTn id="14" dur="1000"/>
                                        <p:tgtEl>
                                          <p:spTgt spid="18437">
                                            <p:txEl>
                                              <p:pRg st="2" end="2"/>
                                            </p:txEl>
                                          </p:spTgt>
                                        </p:tgtEl>
                                      </p:cBhvr>
                                    </p:animEffect>
                                    <p:anim calcmode="lin" valueType="num">
                                      <p:cBhvr>
                                        <p:cTn id="15" dur="1000" fill="hold"/>
                                        <p:tgtEl>
                                          <p:spTgt spid="1843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4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8437">
                                            <p:txEl>
                                              <p:pRg st="4" end="4"/>
                                            </p:txEl>
                                          </p:spTgt>
                                        </p:tgtEl>
                                        <p:attrNameLst>
                                          <p:attrName>style.visibility</p:attrName>
                                        </p:attrNameLst>
                                      </p:cBhvr>
                                      <p:to>
                                        <p:strVal val="visible"/>
                                      </p:to>
                                    </p:set>
                                    <p:animEffect transition="in" filter="fade">
                                      <p:cBhvr>
                                        <p:cTn id="21" dur="1000"/>
                                        <p:tgtEl>
                                          <p:spTgt spid="18437">
                                            <p:txEl>
                                              <p:pRg st="4" end="4"/>
                                            </p:txEl>
                                          </p:spTgt>
                                        </p:tgtEl>
                                      </p:cBhvr>
                                    </p:animEffect>
                                    <p:anim calcmode="lin" valueType="num">
                                      <p:cBhvr>
                                        <p:cTn id="22" dur="1000" fill="hold"/>
                                        <p:tgtEl>
                                          <p:spTgt spid="1843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843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a:bodyPr>
          <a:lstStyle/>
          <a:p>
            <a:r>
              <a:rPr lang="en-US" dirty="0" smtClean="0"/>
              <a:t>Collaboration</a:t>
            </a:r>
            <a:endParaRPr lang="en-US" dirty="0"/>
          </a:p>
        </p:txBody>
      </p:sp>
      <p:pic>
        <p:nvPicPr>
          <p:cNvPr id="3" name="Content Placeholder 2"/>
          <p:cNvPicPr>
            <a:picLocks noGrp="1" noChangeAspect="1"/>
          </p:cNvPicPr>
          <p:nvPr>
            <p:ph idx="1"/>
          </p:nvPr>
        </p:nvPicPr>
        <p:blipFill>
          <a:blip r:embed="rId4"/>
          <a:stretch>
            <a:fillRect/>
          </a:stretch>
        </p:blipFill>
        <p:spPr>
          <a:xfrm>
            <a:off x="1983179" y="1536970"/>
            <a:ext cx="7754587" cy="5157701"/>
          </a:xfrm>
          <a:prstGeom prst="rect">
            <a:avLst/>
          </a:prstGeom>
        </p:spPr>
      </p:pic>
    </p:spTree>
    <p:extLst>
      <p:ext uri="{BB962C8B-B14F-4D97-AF65-F5344CB8AC3E}">
        <p14:creationId xmlns:p14="http://schemas.microsoft.com/office/powerpoint/2010/main" val="2959186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a:bodyPr>
          <a:lstStyle/>
          <a:p>
            <a:r>
              <a:rPr lang="en-US" dirty="0" smtClean="0"/>
              <a:t>Collaboration</a:t>
            </a:r>
            <a:endParaRPr lang="en-US" dirty="0"/>
          </a:p>
        </p:txBody>
      </p:sp>
      <p:sp>
        <p:nvSpPr>
          <p:cNvPr id="6" name="Content Placeholder 5"/>
          <p:cNvSpPr>
            <a:spLocks noGrp="1"/>
          </p:cNvSpPr>
          <p:nvPr>
            <p:ph idx="1"/>
          </p:nvPr>
        </p:nvSpPr>
        <p:spPr>
          <a:xfrm>
            <a:off x="411480" y="2084705"/>
            <a:ext cx="10515600" cy="4351338"/>
          </a:xfrm>
        </p:spPr>
        <p:txBody>
          <a:bodyPr/>
          <a:lstStyle/>
          <a:p>
            <a:r>
              <a:rPr lang="en-US" dirty="0" smtClean="0"/>
              <a:t>Networking</a:t>
            </a:r>
          </a:p>
          <a:p>
            <a:r>
              <a:rPr lang="en-US" dirty="0" smtClean="0"/>
              <a:t>Cooperation or Alliance</a:t>
            </a:r>
          </a:p>
          <a:p>
            <a:r>
              <a:rPr lang="en-US" dirty="0" smtClean="0"/>
              <a:t>Coordination or Partnership</a:t>
            </a:r>
          </a:p>
          <a:p>
            <a:r>
              <a:rPr lang="en-US" dirty="0" smtClean="0"/>
              <a:t>Coalition</a:t>
            </a:r>
          </a:p>
          <a:p>
            <a:r>
              <a:rPr lang="en-US" dirty="0" smtClean="0"/>
              <a:t>Collaboration</a:t>
            </a:r>
            <a:endParaRPr lang="en-US" dirty="0"/>
          </a:p>
        </p:txBody>
      </p:sp>
      <p:pic>
        <p:nvPicPr>
          <p:cNvPr id="7" name="Picture 6"/>
          <p:cNvPicPr>
            <a:picLocks noChangeAspect="1"/>
          </p:cNvPicPr>
          <p:nvPr/>
        </p:nvPicPr>
        <p:blipFill>
          <a:blip r:embed="rId4"/>
          <a:stretch>
            <a:fillRect/>
          </a:stretch>
        </p:blipFill>
        <p:spPr>
          <a:xfrm>
            <a:off x="5407522" y="1843380"/>
            <a:ext cx="2143125" cy="2143125"/>
          </a:xfrm>
          <a:prstGeom prst="rect">
            <a:avLst/>
          </a:prstGeom>
        </p:spPr>
      </p:pic>
      <p:pic>
        <p:nvPicPr>
          <p:cNvPr id="8" name="Picture 7"/>
          <p:cNvPicPr>
            <a:picLocks noChangeAspect="1"/>
          </p:cNvPicPr>
          <p:nvPr/>
        </p:nvPicPr>
        <p:blipFill>
          <a:blip r:embed="rId5"/>
          <a:stretch>
            <a:fillRect/>
          </a:stretch>
        </p:blipFill>
        <p:spPr>
          <a:xfrm>
            <a:off x="8401693" y="3322793"/>
            <a:ext cx="2771775" cy="1647825"/>
          </a:xfrm>
          <a:prstGeom prst="rect">
            <a:avLst/>
          </a:prstGeom>
        </p:spPr>
      </p:pic>
      <p:pic>
        <p:nvPicPr>
          <p:cNvPr id="9" name="Picture 8"/>
          <p:cNvPicPr>
            <a:picLocks noChangeAspect="1"/>
          </p:cNvPicPr>
          <p:nvPr/>
        </p:nvPicPr>
        <p:blipFill>
          <a:blip r:embed="rId6"/>
          <a:stretch>
            <a:fillRect/>
          </a:stretch>
        </p:blipFill>
        <p:spPr>
          <a:xfrm>
            <a:off x="4062845" y="3823994"/>
            <a:ext cx="3212870" cy="1420491"/>
          </a:xfrm>
          <a:prstGeom prst="rect">
            <a:avLst/>
          </a:prstGeom>
        </p:spPr>
      </p:pic>
      <p:pic>
        <p:nvPicPr>
          <p:cNvPr id="10" name="Picture 9"/>
          <p:cNvPicPr>
            <a:picLocks noChangeAspect="1"/>
          </p:cNvPicPr>
          <p:nvPr/>
        </p:nvPicPr>
        <p:blipFill>
          <a:blip r:embed="rId7"/>
          <a:stretch>
            <a:fillRect/>
          </a:stretch>
        </p:blipFill>
        <p:spPr>
          <a:xfrm>
            <a:off x="603070" y="4787387"/>
            <a:ext cx="2999492" cy="1524132"/>
          </a:xfrm>
          <a:prstGeom prst="rect">
            <a:avLst/>
          </a:prstGeom>
        </p:spPr>
      </p:pic>
      <p:pic>
        <p:nvPicPr>
          <p:cNvPr id="12" name="Picture 11"/>
          <p:cNvPicPr>
            <a:picLocks noChangeAspect="1"/>
          </p:cNvPicPr>
          <p:nvPr/>
        </p:nvPicPr>
        <p:blipFill>
          <a:blip r:embed="rId8"/>
          <a:stretch>
            <a:fillRect/>
          </a:stretch>
        </p:blipFill>
        <p:spPr>
          <a:xfrm>
            <a:off x="7998220" y="779720"/>
            <a:ext cx="2481287" cy="1847248"/>
          </a:xfrm>
          <a:prstGeom prst="rect">
            <a:avLst/>
          </a:prstGeom>
        </p:spPr>
      </p:pic>
    </p:spTree>
    <p:extLst>
      <p:ext uri="{BB962C8B-B14F-4D97-AF65-F5344CB8AC3E}">
        <p14:creationId xmlns:p14="http://schemas.microsoft.com/office/powerpoint/2010/main" val="226715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8114" y="228600"/>
            <a:ext cx="3456732" cy="1182727"/>
          </a:xfrm>
          <a:prstGeom prst="rect">
            <a:avLst/>
          </a:prstGeom>
        </p:spPr>
      </p:pic>
      <p:sp>
        <p:nvSpPr>
          <p:cNvPr id="5" name="Title 4"/>
          <p:cNvSpPr>
            <a:spLocks noGrp="1"/>
          </p:cNvSpPr>
          <p:nvPr>
            <p:ph type="title"/>
          </p:nvPr>
        </p:nvSpPr>
        <p:spPr>
          <a:xfrm>
            <a:off x="5132832" y="442999"/>
            <a:ext cx="6220968" cy="1325563"/>
          </a:xfrm>
        </p:spPr>
        <p:txBody>
          <a:bodyPr>
            <a:normAutofit/>
          </a:bodyPr>
          <a:lstStyle/>
          <a:p>
            <a:pPr algn="ctr"/>
            <a:r>
              <a:rPr lang="en-US" dirty="0" smtClean="0"/>
              <a:t>Communication</a:t>
            </a:r>
            <a:endParaRPr lang="en-US" dirty="0"/>
          </a:p>
        </p:txBody>
      </p:sp>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088044228"/>
              </p:ext>
            </p:extLst>
          </p:nvPr>
        </p:nvGraphicFramePr>
        <p:xfrm>
          <a:off x="588114" y="1768562"/>
          <a:ext cx="10765686" cy="5037577"/>
        </p:xfrm>
        <a:graphic>
          <a:graphicData uri="http://schemas.openxmlformats.org/drawingml/2006/table">
            <a:tbl>
              <a:tblPr firstRow="1" firstCol="1" bandRow="1"/>
              <a:tblGrid>
                <a:gridCol w="2690845">
                  <a:extLst>
                    <a:ext uri="{9D8B030D-6E8A-4147-A177-3AD203B41FA5}">
                      <a16:colId xmlns:a16="http://schemas.microsoft.com/office/drawing/2014/main" val="20000"/>
                    </a:ext>
                  </a:extLst>
                </a:gridCol>
                <a:gridCol w="2690845">
                  <a:extLst>
                    <a:ext uri="{9D8B030D-6E8A-4147-A177-3AD203B41FA5}">
                      <a16:colId xmlns:a16="http://schemas.microsoft.com/office/drawing/2014/main" val="20001"/>
                    </a:ext>
                  </a:extLst>
                </a:gridCol>
                <a:gridCol w="2691998">
                  <a:extLst>
                    <a:ext uri="{9D8B030D-6E8A-4147-A177-3AD203B41FA5}">
                      <a16:colId xmlns:a16="http://schemas.microsoft.com/office/drawing/2014/main" val="20002"/>
                    </a:ext>
                  </a:extLst>
                </a:gridCol>
                <a:gridCol w="2691998">
                  <a:extLst>
                    <a:ext uri="{9D8B030D-6E8A-4147-A177-3AD203B41FA5}">
                      <a16:colId xmlns:a16="http://schemas.microsoft.com/office/drawing/2014/main" val="20003"/>
                    </a:ext>
                  </a:extLst>
                </a:gridCol>
              </a:tblGrid>
              <a:tr h="283560">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Marketing Tools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5" marR="36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Collaborations/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Partnerships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5" marR="36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Target Populations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5" marR="36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Strategies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5" marR="36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000"/>
                  </a:ext>
                </a:extLst>
              </a:tr>
              <a:tr h="4450583">
                <a:tc>
                  <a:txBody>
                    <a:bodyPr/>
                    <a:lstStyle/>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2"/>
          <p:cNvSpPr>
            <a:spLocks noChangeArrowheads="1"/>
          </p:cNvSpPr>
          <p:nvPr/>
        </p:nvSpPr>
        <p:spPr bwMode="auto">
          <a:xfrm>
            <a:off x="6996430" y="19020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23929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2369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3871608" y="365125"/>
            <a:ext cx="7482191" cy="1171845"/>
          </a:xfrm>
        </p:spPr>
        <p:txBody>
          <a:bodyPr>
            <a:normAutofit/>
          </a:bodyPr>
          <a:lstStyle/>
          <a:p>
            <a:r>
              <a:rPr lang="en-US" dirty="0" smtClean="0"/>
              <a:t>Meeting methodologies</a:t>
            </a:r>
            <a:endParaRPr lang="en-US" dirty="0"/>
          </a:p>
        </p:txBody>
      </p:sp>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6996430" y="19020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p:txBody>
          <a:bodyPr/>
          <a:lstStyle/>
          <a:p>
            <a:pPr marL="0" indent="0">
              <a:buNone/>
            </a:pPr>
            <a:r>
              <a:rPr lang="en-US" dirty="0" smtClean="0"/>
              <a:t>Relationships</a:t>
            </a:r>
          </a:p>
          <a:p>
            <a:pPr marL="0" indent="0">
              <a:buNone/>
            </a:pPr>
            <a:endParaRPr lang="en-US" dirty="0" smtClean="0"/>
          </a:p>
          <a:p>
            <a:pPr marL="0" indent="0">
              <a:buNone/>
            </a:pPr>
            <a:endParaRPr lang="en-US" dirty="0"/>
          </a:p>
          <a:p>
            <a:pPr marL="0" indent="0">
              <a:buNone/>
            </a:pPr>
            <a:r>
              <a:rPr lang="en-US" dirty="0" smtClean="0"/>
              <a:t>					Resources</a:t>
            </a:r>
          </a:p>
          <a:p>
            <a:pPr marL="0" indent="0">
              <a:buNone/>
            </a:pPr>
            <a:endParaRPr lang="en-US" dirty="0" smtClean="0"/>
          </a:p>
          <a:p>
            <a:pPr marL="0" indent="0">
              <a:buNone/>
            </a:pPr>
            <a:r>
              <a:rPr lang="en-US" dirty="0" smtClean="0"/>
              <a:t>		Results</a:t>
            </a:r>
            <a:endParaRPr lang="en-US" dirty="0"/>
          </a:p>
        </p:txBody>
      </p:sp>
      <p:pic>
        <p:nvPicPr>
          <p:cNvPr id="7" name="Picture 6"/>
          <p:cNvPicPr>
            <a:picLocks noChangeAspect="1"/>
          </p:cNvPicPr>
          <p:nvPr/>
        </p:nvPicPr>
        <p:blipFill>
          <a:blip r:embed="rId4"/>
          <a:stretch>
            <a:fillRect/>
          </a:stretch>
        </p:blipFill>
        <p:spPr>
          <a:xfrm>
            <a:off x="839504" y="2346595"/>
            <a:ext cx="3305175" cy="1381125"/>
          </a:xfrm>
          <a:prstGeom prst="rect">
            <a:avLst/>
          </a:prstGeom>
        </p:spPr>
      </p:pic>
      <p:pic>
        <p:nvPicPr>
          <p:cNvPr id="10" name="Picture 9"/>
          <p:cNvPicPr>
            <a:picLocks noChangeAspect="1"/>
          </p:cNvPicPr>
          <p:nvPr/>
        </p:nvPicPr>
        <p:blipFill>
          <a:blip r:embed="rId5"/>
          <a:stretch>
            <a:fillRect/>
          </a:stretch>
        </p:blipFill>
        <p:spPr>
          <a:xfrm>
            <a:off x="7207319" y="2435765"/>
            <a:ext cx="2676525" cy="1714500"/>
          </a:xfrm>
          <a:prstGeom prst="rect">
            <a:avLst/>
          </a:prstGeom>
        </p:spPr>
      </p:pic>
      <p:pic>
        <p:nvPicPr>
          <p:cNvPr id="11" name="Picture 10"/>
          <p:cNvPicPr>
            <a:picLocks noChangeAspect="1"/>
          </p:cNvPicPr>
          <p:nvPr/>
        </p:nvPicPr>
        <p:blipFill>
          <a:blip r:embed="rId6"/>
          <a:stretch>
            <a:fillRect/>
          </a:stretch>
        </p:blipFill>
        <p:spPr>
          <a:xfrm>
            <a:off x="4254569" y="4662623"/>
            <a:ext cx="2952750" cy="1552575"/>
          </a:xfrm>
          <a:prstGeom prst="rect">
            <a:avLst/>
          </a:prstGeom>
        </p:spPr>
      </p:pic>
    </p:spTree>
    <p:extLst>
      <p:ext uri="{BB962C8B-B14F-4D97-AF65-F5344CB8AC3E}">
        <p14:creationId xmlns:p14="http://schemas.microsoft.com/office/powerpoint/2010/main" val="347265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7952" y="306027"/>
            <a:ext cx="3456732" cy="1182727"/>
          </a:xfrm>
          <a:prstGeom prst="rect">
            <a:avLst/>
          </a:prstGeom>
        </p:spPr>
      </p:pic>
      <p:sp>
        <p:nvSpPr>
          <p:cNvPr id="5" name="Title 4"/>
          <p:cNvSpPr>
            <a:spLocks noGrp="1"/>
          </p:cNvSpPr>
          <p:nvPr>
            <p:ph type="title"/>
          </p:nvPr>
        </p:nvSpPr>
        <p:spPr>
          <a:xfrm>
            <a:off x="5449824" y="365125"/>
            <a:ext cx="5903976" cy="1325563"/>
          </a:xfrm>
        </p:spPr>
        <p:txBody>
          <a:bodyPr>
            <a:normAutofit/>
          </a:bodyPr>
          <a:lstStyle/>
          <a:p>
            <a:r>
              <a:rPr lang="en-US" dirty="0" smtClean="0"/>
              <a:t>Measuring Results</a:t>
            </a:r>
            <a:endParaRPr lang="en-US" dirty="0"/>
          </a:p>
        </p:txBody>
      </p:sp>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6996430" y="19020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a:picLocks noChangeAspect="1"/>
          </p:cNvPicPr>
          <p:nvPr/>
        </p:nvPicPr>
        <p:blipFill>
          <a:blip r:embed="rId4"/>
          <a:stretch>
            <a:fillRect/>
          </a:stretch>
        </p:blipFill>
        <p:spPr>
          <a:xfrm>
            <a:off x="2652077" y="2359295"/>
            <a:ext cx="6493296" cy="3602593"/>
          </a:xfrm>
          <a:prstGeom prst="rect">
            <a:avLst/>
          </a:prstGeom>
        </p:spPr>
      </p:pic>
    </p:spTree>
    <p:extLst>
      <p:ext uri="{BB962C8B-B14F-4D97-AF65-F5344CB8AC3E}">
        <p14:creationId xmlns:p14="http://schemas.microsoft.com/office/powerpoint/2010/main" val="1342785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5" name="Title 4"/>
          <p:cNvSpPr>
            <a:spLocks noGrp="1"/>
          </p:cNvSpPr>
          <p:nvPr>
            <p:ph type="title"/>
          </p:nvPr>
        </p:nvSpPr>
        <p:spPr>
          <a:xfrm>
            <a:off x="4498848" y="365125"/>
            <a:ext cx="6854951" cy="1171845"/>
          </a:xfrm>
        </p:spPr>
        <p:txBody>
          <a:bodyPr>
            <a:normAutofit/>
          </a:bodyPr>
          <a:lstStyle/>
          <a:p>
            <a:pPr algn="ctr"/>
            <a:r>
              <a:rPr lang="en-US" dirty="0" smtClean="0"/>
              <a:t>Results </a:t>
            </a:r>
            <a:endParaRPr lang="en-US" dirty="0"/>
          </a:p>
        </p:txBody>
      </p:sp>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6996430" y="19020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20998682"/>
              </p:ext>
            </p:extLst>
          </p:nvPr>
        </p:nvGraphicFramePr>
        <p:xfrm>
          <a:off x="145830" y="1902094"/>
          <a:ext cx="11207968" cy="4669072"/>
        </p:xfrm>
        <a:graphic>
          <a:graphicData uri="http://schemas.openxmlformats.org/drawingml/2006/table">
            <a:tbl>
              <a:tblPr firstRow="1" firstCol="1" bandRow="1"/>
              <a:tblGrid>
                <a:gridCol w="2881420">
                  <a:extLst>
                    <a:ext uri="{9D8B030D-6E8A-4147-A177-3AD203B41FA5}">
                      <a16:colId xmlns:a16="http://schemas.microsoft.com/office/drawing/2014/main" val="20000"/>
                    </a:ext>
                  </a:extLst>
                </a:gridCol>
                <a:gridCol w="1387758">
                  <a:extLst>
                    <a:ext uri="{9D8B030D-6E8A-4147-A177-3AD203B41FA5}">
                      <a16:colId xmlns:a16="http://schemas.microsoft.com/office/drawing/2014/main" val="20001"/>
                    </a:ext>
                  </a:extLst>
                </a:gridCol>
                <a:gridCol w="1387758">
                  <a:extLst>
                    <a:ext uri="{9D8B030D-6E8A-4147-A177-3AD203B41FA5}">
                      <a16:colId xmlns:a16="http://schemas.microsoft.com/office/drawing/2014/main" val="20002"/>
                    </a:ext>
                  </a:extLst>
                </a:gridCol>
                <a:gridCol w="1387758">
                  <a:extLst>
                    <a:ext uri="{9D8B030D-6E8A-4147-A177-3AD203B41FA5}">
                      <a16:colId xmlns:a16="http://schemas.microsoft.com/office/drawing/2014/main" val="20003"/>
                    </a:ext>
                  </a:extLst>
                </a:gridCol>
                <a:gridCol w="1387758">
                  <a:extLst>
                    <a:ext uri="{9D8B030D-6E8A-4147-A177-3AD203B41FA5}">
                      <a16:colId xmlns:a16="http://schemas.microsoft.com/office/drawing/2014/main" val="20004"/>
                    </a:ext>
                  </a:extLst>
                </a:gridCol>
                <a:gridCol w="1387758">
                  <a:extLst>
                    <a:ext uri="{9D8B030D-6E8A-4147-A177-3AD203B41FA5}">
                      <a16:colId xmlns:a16="http://schemas.microsoft.com/office/drawing/2014/main" val="20005"/>
                    </a:ext>
                  </a:extLst>
                </a:gridCol>
                <a:gridCol w="1387758">
                  <a:extLst>
                    <a:ext uri="{9D8B030D-6E8A-4147-A177-3AD203B41FA5}">
                      <a16:colId xmlns:a16="http://schemas.microsoft.com/office/drawing/2014/main" val="20006"/>
                    </a:ext>
                  </a:extLst>
                </a:gridCol>
              </a:tblGrid>
              <a:tr h="1140922">
                <a:tc>
                  <a:txBody>
                    <a:bodyPr/>
                    <a:lstStyle/>
                    <a:p>
                      <a:pPr marL="0" marR="0" algn="ctr">
                        <a:lnSpc>
                          <a:spcPct val="107000"/>
                        </a:lnSpc>
                        <a:spcBef>
                          <a:spcPts val="0"/>
                        </a:spcBef>
                        <a:spcAft>
                          <a:spcPts val="0"/>
                        </a:spcAft>
                      </a:pPr>
                      <a:r>
                        <a:rPr lang="en-US" sz="1400" u="sng" dirty="0">
                          <a:effectLst/>
                          <a:latin typeface="Calibri" panose="020F0502020204030204" pitchFamily="34" charset="0"/>
                          <a:ea typeface="Calibri" panose="020F0502020204030204" pitchFamily="34" charset="0"/>
                          <a:cs typeface="Times New Roman" panose="02020603050405020304" pitchFamily="18" charset="0"/>
                        </a:rPr>
                        <a:t>Outcomes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At the end of this project, what results will you have achieved?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u="sng">
                          <a:effectLst/>
                          <a:latin typeface="Calibri" panose="020F0502020204030204" pitchFamily="34" charset="0"/>
                          <a:ea typeface="Calibri" panose="020F0502020204030204" pitchFamily="34" charset="0"/>
                          <a:cs typeface="Times New Roman" panose="02020603050405020304" pitchFamily="18" charset="0"/>
                        </a:rPr>
                        <a:t>Experience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effectLst/>
                          <a:latin typeface="Calibri" panose="020F0502020204030204" pitchFamily="34" charset="0"/>
                          <a:ea typeface="Calibri" panose="020F0502020204030204" pitchFamily="34" charset="0"/>
                          <a:cs typeface="Times New Roman" panose="02020603050405020304" pitchFamily="18" charset="0"/>
                        </a:rPr>
                        <a:t>Once this outcome has been accomplished, what will the participants have experienced?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u="sng">
                          <a:effectLst/>
                          <a:latin typeface="Calibri" panose="020F0502020204030204" pitchFamily="34" charset="0"/>
                          <a:ea typeface="Calibri" panose="020F0502020204030204" pitchFamily="34" charset="0"/>
                          <a:cs typeface="Times New Roman" panose="02020603050405020304" pitchFamily="18" charset="0"/>
                        </a:rPr>
                        <a:t>Story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effectLst/>
                          <a:latin typeface="Calibri" panose="020F0502020204030204" pitchFamily="34" charset="0"/>
                          <a:ea typeface="Calibri" panose="020F0502020204030204" pitchFamily="34" charset="0"/>
                          <a:cs typeface="Times New Roman" panose="02020603050405020304" pitchFamily="18" charset="0"/>
                        </a:rPr>
                        <a:t>What is going on currently to let you know that your participants would benefit from this outcome?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u="sng" dirty="0">
                          <a:effectLst/>
                          <a:latin typeface="Calibri" panose="020F0502020204030204" pitchFamily="34" charset="0"/>
                          <a:ea typeface="Calibri" panose="020F0502020204030204" pitchFamily="34" charset="0"/>
                          <a:cs typeface="Times New Roman" panose="02020603050405020304" pitchFamily="18" charset="0"/>
                        </a:rPr>
                        <a:t>Strategies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What sorts of things can we do that will work to change our 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u="sng" dirty="0">
                          <a:effectLst/>
                          <a:latin typeface="Calibri" panose="020F0502020204030204" pitchFamily="34" charset="0"/>
                          <a:ea typeface="Calibri" panose="020F0502020204030204" pitchFamily="34" charset="0"/>
                          <a:cs typeface="Times New Roman" panose="02020603050405020304" pitchFamily="18" charset="0"/>
                        </a:rPr>
                        <a:t>Measurable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How do you plan to measure the success of this 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u="sng">
                          <a:effectLst/>
                          <a:latin typeface="Calibri" panose="020F0502020204030204" pitchFamily="34" charset="0"/>
                          <a:ea typeface="Calibri" panose="020F0502020204030204" pitchFamily="34" charset="0"/>
                          <a:cs typeface="Times New Roman" panose="02020603050405020304" pitchFamily="18" charset="0"/>
                        </a:rPr>
                        <a:t>Partners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effectLst/>
                          <a:latin typeface="Calibri" panose="020F0502020204030204" pitchFamily="34" charset="0"/>
                          <a:ea typeface="Calibri" panose="020F0502020204030204" pitchFamily="34" charset="0"/>
                          <a:cs typeface="Times New Roman" panose="02020603050405020304" pitchFamily="18" charset="0"/>
                        </a:rPr>
                        <a:t>Who can assist you with this outcome?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07000"/>
                        </a:lnSpc>
                        <a:spcBef>
                          <a:spcPts val="0"/>
                        </a:spcBef>
                        <a:spcAft>
                          <a:spcPts val="0"/>
                        </a:spcAft>
                      </a:pPr>
                      <a:r>
                        <a:rPr lang="en-US" sz="1400" u="sng" dirty="0">
                          <a:effectLst/>
                          <a:latin typeface="Calibri" panose="020F0502020204030204" pitchFamily="34" charset="0"/>
                          <a:ea typeface="Calibri" panose="020F0502020204030204" pitchFamily="34" charset="0"/>
                          <a:cs typeface="Times New Roman" panose="02020603050405020304" pitchFamily="18" charset="0"/>
                        </a:rPr>
                        <a:t>Actions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What works/actions or next steps do you need to take in order to accomplish your outcome?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000"/>
                  </a:ext>
                </a:extLst>
              </a:tr>
              <a:tr h="710703">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0703">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0703">
                <a:tc>
                  <a:txBody>
                    <a:bodyPr/>
                    <a:lstStyle/>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0703">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p>
                  </a:txBody>
                  <a:tcPr marL="37108" marR="37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13111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10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6996430" y="19020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Content Placeholder 6"/>
          <p:cNvPicPr>
            <a:picLocks noGrp="1" noChangeAspect="1"/>
          </p:cNvPicPr>
          <p:nvPr>
            <p:ph idx="1"/>
          </p:nvPr>
        </p:nvPicPr>
        <p:blipFill>
          <a:blip r:embed="rId3"/>
          <a:stretch>
            <a:fillRect/>
          </a:stretch>
        </p:blipFill>
        <p:spPr>
          <a:xfrm>
            <a:off x="3343273" y="951047"/>
            <a:ext cx="5505454" cy="5155660"/>
          </a:xfrm>
          <a:prstGeom prst="rect">
            <a:avLst/>
          </a:prstGeom>
        </p:spPr>
      </p:pic>
      <p:pic>
        <p:nvPicPr>
          <p:cNvPr id="2" name="Picture 1"/>
          <p:cNvPicPr>
            <a:picLocks noChangeAspect="1"/>
          </p:cNvPicPr>
          <p:nvPr/>
        </p:nvPicPr>
        <p:blipFill>
          <a:blip r:embed="rId4"/>
          <a:stretch>
            <a:fillRect/>
          </a:stretch>
        </p:blipFill>
        <p:spPr>
          <a:xfrm>
            <a:off x="145830" y="191713"/>
            <a:ext cx="3456732" cy="1182727"/>
          </a:xfrm>
          <a:prstGeom prst="rect">
            <a:avLst/>
          </a:prstGeom>
        </p:spPr>
      </p:pic>
    </p:spTree>
    <p:extLst>
      <p:ext uri="{BB962C8B-B14F-4D97-AF65-F5344CB8AC3E}">
        <p14:creationId xmlns:p14="http://schemas.microsoft.com/office/powerpoint/2010/main" val="148189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5830" y="191713"/>
            <a:ext cx="3456732" cy="1182727"/>
          </a:xfrm>
          <a:prstGeom prst="rect">
            <a:avLst/>
          </a:prstGeom>
        </p:spPr>
      </p:pic>
      <p:sp>
        <p:nvSpPr>
          <p:cNvPr id="3" name="Title 2"/>
          <p:cNvSpPr>
            <a:spLocks noGrp="1"/>
          </p:cNvSpPr>
          <p:nvPr>
            <p:ph type="title"/>
          </p:nvPr>
        </p:nvSpPr>
        <p:spPr>
          <a:xfrm>
            <a:off x="4168240" y="365126"/>
            <a:ext cx="7185560" cy="1131166"/>
          </a:xfrm>
        </p:spPr>
        <p:txBody>
          <a:bodyPr>
            <a:normAutofit fontScale="90000"/>
          </a:bodyPr>
          <a:lstStyle/>
          <a:p>
            <a:r>
              <a:rPr lang="en-US" dirty="0" smtClean="0"/>
              <a:t/>
            </a:r>
            <a:br>
              <a:rPr lang="en-US" dirty="0" smtClean="0"/>
            </a:br>
            <a:r>
              <a:rPr lang="en-US" dirty="0" smtClean="0"/>
              <a:t>Tools </a:t>
            </a:r>
            <a:r>
              <a:rPr lang="en-US" dirty="0"/>
              <a:t>from the </a:t>
            </a:r>
            <a:r>
              <a:rPr lang="en-US" dirty="0" smtClean="0"/>
              <a:t>Organizer’s </a:t>
            </a:r>
            <a:r>
              <a:rPr lang="en-US" dirty="0"/>
              <a:t>Workbook</a:t>
            </a:r>
            <a:br>
              <a:rPr lang="en-US" dirty="0"/>
            </a:br>
            <a:endParaRPr lang="en-US" dirty="0"/>
          </a:p>
        </p:txBody>
      </p:sp>
      <p:sp>
        <p:nvSpPr>
          <p:cNvPr id="4" name="Content Placeholder 3"/>
          <p:cNvSpPr>
            <a:spLocks noGrp="1"/>
          </p:cNvSpPr>
          <p:nvPr>
            <p:ph idx="1"/>
          </p:nvPr>
        </p:nvSpPr>
        <p:spPr>
          <a:xfrm>
            <a:off x="280059" y="1861251"/>
            <a:ext cx="10515600" cy="4351338"/>
          </a:xfrm>
        </p:spPr>
        <p:txBody>
          <a:bodyPr>
            <a:normAutofit/>
          </a:bodyPr>
          <a:lstStyle/>
          <a:p>
            <a:r>
              <a:rPr lang="en-US" dirty="0" smtClean="0"/>
              <a:t>ABCD</a:t>
            </a:r>
          </a:p>
          <a:p>
            <a:r>
              <a:rPr lang="en-US" dirty="0" smtClean="0"/>
              <a:t>Steps to Direct Action Organizing</a:t>
            </a:r>
          </a:p>
          <a:p>
            <a:r>
              <a:rPr lang="en-US" dirty="0" smtClean="0"/>
              <a:t>Develop a work plan</a:t>
            </a:r>
          </a:p>
          <a:p>
            <a:r>
              <a:rPr lang="en-US" dirty="0" smtClean="0"/>
              <a:t>Servant Leadership</a:t>
            </a:r>
          </a:p>
          <a:p>
            <a:r>
              <a:rPr lang="en-US" dirty="0" smtClean="0"/>
              <a:t>Engagement </a:t>
            </a:r>
          </a:p>
          <a:p>
            <a:r>
              <a:rPr lang="en-US" dirty="0" smtClean="0"/>
              <a:t>Collaboration</a:t>
            </a:r>
          </a:p>
          <a:p>
            <a:r>
              <a:rPr lang="en-US" dirty="0" smtClean="0"/>
              <a:t>Communication</a:t>
            </a:r>
          </a:p>
          <a:p>
            <a:r>
              <a:rPr lang="en-US" dirty="0" smtClean="0"/>
              <a:t>Measuring Success</a:t>
            </a:r>
          </a:p>
        </p:txBody>
      </p:sp>
    </p:spTree>
    <p:extLst>
      <p:ext uri="{BB962C8B-B14F-4D97-AF65-F5344CB8AC3E}">
        <p14:creationId xmlns:p14="http://schemas.microsoft.com/office/powerpoint/2010/main" val="1877539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029200" y="304800"/>
            <a:ext cx="5181600" cy="1112838"/>
          </a:xfrm>
        </p:spPr>
        <p:txBody>
          <a:bodyPr/>
          <a:lstStyle/>
          <a:p>
            <a:pPr eaLnBrk="1" hangingPunct="1"/>
            <a:r>
              <a:rPr lang="en-US" altLang="en-US" smtClean="0"/>
              <a:t> </a:t>
            </a:r>
          </a:p>
        </p:txBody>
      </p:sp>
      <p:sp>
        <p:nvSpPr>
          <p:cNvPr id="22531" name="Content Placeholder 2"/>
          <p:cNvSpPr>
            <a:spLocks noGrp="1"/>
          </p:cNvSpPr>
          <p:nvPr>
            <p:ph idx="1"/>
          </p:nvPr>
        </p:nvSpPr>
        <p:spPr>
          <a:xfrm>
            <a:off x="1958976" y="1981200"/>
            <a:ext cx="8251825" cy="4419600"/>
          </a:xfrm>
        </p:spPr>
        <p:txBody>
          <a:bodyPr anchor="ctr">
            <a:normAutofit fontScale="92500" lnSpcReduction="20000"/>
          </a:bodyPr>
          <a:lstStyle/>
          <a:p>
            <a:pPr eaLnBrk="1" hangingPunct="1">
              <a:defRPr/>
            </a:pPr>
            <a:endParaRPr lang="en-US" altLang="en-US" sz="2600" dirty="0"/>
          </a:p>
          <a:p>
            <a:pPr marL="0" indent="0" algn="ctr">
              <a:buNone/>
              <a:defRPr/>
            </a:pPr>
            <a:endParaRPr lang="en-US" altLang="en-US" sz="3500" dirty="0"/>
          </a:p>
          <a:p>
            <a:pPr marL="0" indent="0" algn="ctr">
              <a:buNone/>
              <a:defRPr/>
            </a:pPr>
            <a:r>
              <a:rPr lang="en-US" altLang="en-US" sz="3500" dirty="0"/>
              <a:t>Maury Plambeck</a:t>
            </a:r>
          </a:p>
          <a:p>
            <a:pPr marL="0" indent="0" algn="ctr">
              <a:buNone/>
              <a:defRPr/>
            </a:pPr>
            <a:r>
              <a:rPr lang="en-US" altLang="en-US" sz="3500" dirty="0">
                <a:hlinkClick r:id="rId3"/>
              </a:rPr>
              <a:t>mplambeck@inrc.org</a:t>
            </a:r>
            <a:endParaRPr lang="en-US" altLang="en-US" sz="3500" dirty="0"/>
          </a:p>
          <a:p>
            <a:pPr marL="0" indent="0" algn="ctr">
              <a:buNone/>
              <a:defRPr/>
            </a:pPr>
            <a:r>
              <a:rPr lang="en-US" altLang="en-US" sz="3500" dirty="0" smtClean="0"/>
              <a:t>317-920-0330 x305</a:t>
            </a:r>
          </a:p>
          <a:p>
            <a:pPr marL="0" indent="0" algn="ctr">
              <a:buNone/>
              <a:defRPr/>
            </a:pPr>
            <a:endParaRPr lang="en-US" altLang="en-US" sz="3500" dirty="0"/>
          </a:p>
          <a:p>
            <a:pPr marL="0" indent="0" algn="ctr">
              <a:buNone/>
              <a:defRPr/>
            </a:pPr>
            <a:r>
              <a:rPr lang="en-US" altLang="en-US" sz="3500" dirty="0" smtClean="0"/>
              <a:t>Ashlee Weaver</a:t>
            </a:r>
          </a:p>
          <a:p>
            <a:pPr marL="0" indent="0" algn="ctr">
              <a:buNone/>
              <a:defRPr/>
            </a:pPr>
            <a:r>
              <a:rPr lang="en-US" altLang="en-US" sz="3500" dirty="0" smtClean="0">
                <a:hlinkClick r:id="rId4"/>
              </a:rPr>
              <a:t>aweaver@inrc.org</a:t>
            </a:r>
            <a:endParaRPr lang="en-US" altLang="en-US" sz="3500" dirty="0" smtClean="0"/>
          </a:p>
          <a:p>
            <a:pPr marL="0" indent="0" algn="ctr">
              <a:buNone/>
              <a:defRPr/>
            </a:pPr>
            <a:r>
              <a:rPr lang="en-US" altLang="en-US" sz="3500" dirty="0" smtClean="0"/>
              <a:t>317-920-0330 x309</a:t>
            </a:r>
            <a:endParaRPr lang="en-US" altLang="en-US" sz="3500" dirty="0"/>
          </a:p>
          <a:p>
            <a:pPr algn="ctr" eaLnBrk="1" hangingPunct="1">
              <a:defRPr/>
            </a:pPr>
            <a:endParaRPr lang="en-US" altLang="en-US" sz="3500" dirty="0"/>
          </a:p>
        </p:txBody>
      </p:sp>
      <p:pic>
        <p:nvPicPr>
          <p:cNvPr id="7270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0514" y="327025"/>
            <a:ext cx="345757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843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49" y="403617"/>
            <a:ext cx="4215664" cy="5577840"/>
          </a:xfrm>
          <a:prstGeom prst="rect">
            <a:avLst/>
          </a:prstGeom>
        </p:spPr>
      </p:pic>
      <p:sp>
        <p:nvSpPr>
          <p:cNvPr id="3" name="TextBox 2"/>
          <p:cNvSpPr txBox="1"/>
          <p:nvPr/>
        </p:nvSpPr>
        <p:spPr>
          <a:xfrm>
            <a:off x="2716789" y="6322814"/>
            <a:ext cx="7301345" cy="523220"/>
          </a:xfrm>
          <a:prstGeom prst="rect">
            <a:avLst/>
          </a:prstGeom>
          <a:noFill/>
        </p:spPr>
        <p:txBody>
          <a:bodyPr wrap="square" rtlCol="0">
            <a:spAutoFit/>
          </a:bodyPr>
          <a:lstStyle/>
          <a:p>
            <a:pPr algn="ctr" defTabSz="457200"/>
            <a:r>
              <a:rPr lang="en-US" sz="2800" dirty="0">
                <a:solidFill>
                  <a:prstClr val="white"/>
                </a:solidFill>
              </a:rPr>
              <a:t>John P. </a:t>
            </a:r>
            <a:r>
              <a:rPr lang="en-US" sz="2800" dirty="0" err="1">
                <a:solidFill>
                  <a:prstClr val="white"/>
                </a:solidFill>
              </a:rPr>
              <a:t>Kretzmann</a:t>
            </a:r>
            <a:r>
              <a:rPr lang="en-US" sz="2800" dirty="0">
                <a:solidFill>
                  <a:prstClr val="white"/>
                </a:solidFill>
              </a:rPr>
              <a:t> and John L. McKnight</a:t>
            </a:r>
          </a:p>
        </p:txBody>
      </p:sp>
      <p:pic>
        <p:nvPicPr>
          <p:cNvPr id="4" name="Picture 6" descr="Image result for northwestern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181" y="459101"/>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depaul un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6199" y="632217"/>
            <a:ext cx="274319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7462" y="3600808"/>
            <a:ext cx="4429125" cy="2028825"/>
          </a:xfrm>
          <a:prstGeom prst="rect">
            <a:avLst/>
          </a:prstGeom>
        </p:spPr>
      </p:pic>
    </p:spTree>
    <p:extLst>
      <p:ext uri="{BB962C8B-B14F-4D97-AF65-F5344CB8AC3E}">
        <p14:creationId xmlns:p14="http://schemas.microsoft.com/office/powerpoint/2010/main" val="2281918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029378"/>
            <a:ext cx="10561418" cy="1468800"/>
          </a:xfrm>
        </p:spPr>
        <p:txBody>
          <a:bodyPr>
            <a:normAutofit fontScale="90000"/>
          </a:bodyPr>
          <a:lstStyle/>
          <a:p>
            <a:pPr algn="ctr"/>
            <a:r>
              <a:rPr lang="en-US" sz="41300" dirty="0" smtClean="0"/>
              <a:t>AB</a:t>
            </a:r>
            <a:endParaRPr lang="en-US" sz="41300" dirty="0"/>
          </a:p>
        </p:txBody>
      </p:sp>
      <p:sp>
        <p:nvSpPr>
          <p:cNvPr id="3" name="Text Placeholder 2"/>
          <p:cNvSpPr>
            <a:spLocks noGrp="1"/>
          </p:cNvSpPr>
          <p:nvPr>
            <p:ph type="body" idx="1"/>
          </p:nvPr>
        </p:nvSpPr>
        <p:spPr/>
        <p:txBody>
          <a:bodyPr/>
          <a:lstStyle/>
          <a:p>
            <a:pPr algn="ctr"/>
            <a:r>
              <a:rPr lang="en-US" sz="6000" dirty="0" smtClean="0"/>
              <a:t>Asset-Based</a:t>
            </a:r>
            <a:endParaRPr lang="en-US" sz="6000" dirty="0"/>
          </a:p>
        </p:txBody>
      </p:sp>
    </p:spTree>
    <p:extLst>
      <p:ext uri="{BB962C8B-B14F-4D97-AF65-F5344CB8AC3E}">
        <p14:creationId xmlns:p14="http://schemas.microsoft.com/office/powerpoint/2010/main" val="926413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64" t="7957" r="9354" b="64138"/>
          <a:stretch/>
        </p:blipFill>
        <p:spPr>
          <a:xfrm>
            <a:off x="5434781" y="3530600"/>
            <a:ext cx="6071419" cy="1930400"/>
          </a:xfrm>
          <a:prstGeom prst="rect">
            <a:avLst/>
          </a:prstGeom>
          <a:ln>
            <a:noFill/>
          </a:ln>
          <a:effectLst>
            <a:softEdge rad="112500"/>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547" t="38134" r="10242" b="32880"/>
          <a:stretch/>
        </p:blipFill>
        <p:spPr>
          <a:xfrm>
            <a:off x="1016000" y="939800"/>
            <a:ext cx="5969000" cy="1992735"/>
          </a:xfrm>
          <a:prstGeom prst="rect">
            <a:avLst/>
          </a:prstGeom>
          <a:ln>
            <a:noFill/>
          </a:ln>
          <a:effectLst>
            <a:softEdge rad="112500"/>
          </a:effectLst>
        </p:spPr>
      </p:pic>
    </p:spTree>
    <p:extLst>
      <p:ext uri="{BB962C8B-B14F-4D97-AF65-F5344CB8AC3E}">
        <p14:creationId xmlns:p14="http://schemas.microsoft.com/office/powerpoint/2010/main" val="41721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029378"/>
            <a:ext cx="10561418" cy="1468800"/>
          </a:xfrm>
        </p:spPr>
        <p:txBody>
          <a:bodyPr>
            <a:normAutofit fontScale="90000"/>
          </a:bodyPr>
          <a:lstStyle/>
          <a:p>
            <a:pPr algn="ctr"/>
            <a:r>
              <a:rPr lang="en-US" sz="41300" dirty="0" smtClean="0"/>
              <a:t>CD</a:t>
            </a:r>
            <a:endParaRPr lang="en-US" sz="41300" dirty="0"/>
          </a:p>
        </p:txBody>
      </p:sp>
      <p:sp>
        <p:nvSpPr>
          <p:cNvPr id="3" name="Text Placeholder 2"/>
          <p:cNvSpPr>
            <a:spLocks noGrp="1"/>
          </p:cNvSpPr>
          <p:nvPr>
            <p:ph type="body" idx="1"/>
          </p:nvPr>
        </p:nvSpPr>
        <p:spPr/>
        <p:txBody>
          <a:bodyPr/>
          <a:lstStyle/>
          <a:p>
            <a:pPr algn="ctr"/>
            <a:r>
              <a:rPr lang="en-US" sz="6000" dirty="0" smtClean="0"/>
              <a:t>Community Development</a:t>
            </a:r>
            <a:endParaRPr lang="en-US" sz="6000" dirty="0"/>
          </a:p>
        </p:txBody>
      </p:sp>
    </p:spTree>
    <p:extLst>
      <p:ext uri="{BB962C8B-B14F-4D97-AF65-F5344CB8AC3E}">
        <p14:creationId xmlns:p14="http://schemas.microsoft.com/office/powerpoint/2010/main" val="2318549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779077" y="112078"/>
            <a:ext cx="6633844" cy="6633844"/>
          </a:xfrm>
          <a:custGeom>
            <a:avLst/>
            <a:gdLst>
              <a:gd name="connsiteX0" fmla="*/ 0 w 6633844"/>
              <a:gd name="connsiteY0" fmla="*/ 3316922 h 6633844"/>
              <a:gd name="connsiteX1" fmla="*/ 3316922 w 6633844"/>
              <a:gd name="connsiteY1" fmla="*/ 0 h 6633844"/>
              <a:gd name="connsiteX2" fmla="*/ 6633844 w 6633844"/>
              <a:gd name="connsiteY2" fmla="*/ 3316922 h 6633844"/>
              <a:gd name="connsiteX3" fmla="*/ 3316922 w 6633844"/>
              <a:gd name="connsiteY3" fmla="*/ 6633844 h 6633844"/>
              <a:gd name="connsiteX4" fmla="*/ 0 w 6633844"/>
              <a:gd name="connsiteY4" fmla="*/ 3316922 h 663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844" h="6633844">
                <a:moveTo>
                  <a:pt x="0" y="3316922"/>
                </a:moveTo>
                <a:cubicBezTo>
                  <a:pt x="0" y="1485037"/>
                  <a:pt x="1485037" y="0"/>
                  <a:pt x="3316922" y="0"/>
                </a:cubicBezTo>
                <a:cubicBezTo>
                  <a:pt x="5148807" y="0"/>
                  <a:pt x="6633844" y="1485037"/>
                  <a:pt x="6633844" y="3316922"/>
                </a:cubicBezTo>
                <a:cubicBezTo>
                  <a:pt x="6633844" y="5148807"/>
                  <a:pt x="5148807" y="6633844"/>
                  <a:pt x="3316922" y="6633844"/>
                </a:cubicBezTo>
                <a:cubicBezTo>
                  <a:pt x="1485037" y="6633844"/>
                  <a:pt x="0" y="5148807"/>
                  <a:pt x="0" y="3316922"/>
                </a:cubicBezTo>
                <a:close/>
              </a:path>
            </a:pathLst>
          </a:custGeom>
          <a:solidFill>
            <a:srgbClr val="52016A"/>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229541" tIns="488156" rIns="2229540" bIns="5795232" numCol="1" spcCol="1270" anchor="ctr" anchorCtr="0">
            <a:noAutofit/>
          </a:bodyPr>
          <a:lstStyle/>
          <a:p>
            <a:pPr lvl="0" algn="ctr" defTabSz="977900">
              <a:lnSpc>
                <a:spcPct val="90000"/>
              </a:lnSpc>
              <a:spcBef>
                <a:spcPct val="0"/>
              </a:spcBef>
              <a:spcAft>
                <a:spcPct val="35000"/>
              </a:spcAft>
            </a:pPr>
            <a:r>
              <a:rPr lang="en-US" sz="2800" b="1" kern="1200" dirty="0">
                <a:solidFill>
                  <a:schemeClr val="bg1"/>
                </a:solidFill>
              </a:rPr>
              <a:t>Exchange</a:t>
            </a:r>
            <a:endParaRPr lang="en-US" sz="2000" b="1" kern="1200" dirty="0">
              <a:solidFill>
                <a:schemeClr val="bg1"/>
              </a:solidFill>
            </a:endParaRPr>
          </a:p>
        </p:txBody>
      </p:sp>
      <p:sp>
        <p:nvSpPr>
          <p:cNvPr id="5" name="Freeform 4"/>
          <p:cNvSpPr/>
          <p:nvPr/>
        </p:nvSpPr>
        <p:spPr>
          <a:xfrm>
            <a:off x="3276615" y="1107154"/>
            <a:ext cx="5638768" cy="5638768"/>
          </a:xfrm>
          <a:custGeom>
            <a:avLst/>
            <a:gdLst>
              <a:gd name="connsiteX0" fmla="*/ 0 w 5638768"/>
              <a:gd name="connsiteY0" fmla="*/ 2819384 h 5638768"/>
              <a:gd name="connsiteX1" fmla="*/ 2819384 w 5638768"/>
              <a:gd name="connsiteY1" fmla="*/ 0 h 5638768"/>
              <a:gd name="connsiteX2" fmla="*/ 5638768 w 5638768"/>
              <a:gd name="connsiteY2" fmla="*/ 2819384 h 5638768"/>
              <a:gd name="connsiteX3" fmla="*/ 2819384 w 5638768"/>
              <a:gd name="connsiteY3" fmla="*/ 5638768 h 5638768"/>
              <a:gd name="connsiteX4" fmla="*/ 0 w 5638768"/>
              <a:gd name="connsiteY4" fmla="*/ 2819384 h 563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768" h="5638768">
                <a:moveTo>
                  <a:pt x="0" y="2819384"/>
                </a:moveTo>
                <a:cubicBezTo>
                  <a:pt x="0" y="1262281"/>
                  <a:pt x="1262281" y="0"/>
                  <a:pt x="2819384" y="0"/>
                </a:cubicBezTo>
                <a:cubicBezTo>
                  <a:pt x="4376487" y="0"/>
                  <a:pt x="5638768" y="1262281"/>
                  <a:pt x="5638768" y="2819384"/>
                </a:cubicBezTo>
                <a:cubicBezTo>
                  <a:pt x="5638768" y="4376487"/>
                  <a:pt x="4376487" y="5638768"/>
                  <a:pt x="2819384" y="5638768"/>
                </a:cubicBezTo>
                <a:cubicBezTo>
                  <a:pt x="1262281" y="5638768"/>
                  <a:pt x="0" y="4376487"/>
                  <a:pt x="0" y="2819384"/>
                </a:cubicBezTo>
                <a:close/>
              </a:path>
            </a:pathLst>
          </a:custGeom>
          <a:solidFill>
            <a:srgbClr val="119C89"/>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59989" tIns="480693" rIns="1759989" bIns="4822545" numCol="1" spcCol="1270" anchor="ctr" anchorCtr="0">
            <a:noAutofit/>
          </a:bodyPr>
          <a:lstStyle/>
          <a:p>
            <a:pPr lvl="0" algn="ctr" defTabSz="977900">
              <a:lnSpc>
                <a:spcPct val="90000"/>
              </a:lnSpc>
              <a:spcBef>
                <a:spcPct val="0"/>
              </a:spcBef>
              <a:spcAft>
                <a:spcPct val="35000"/>
              </a:spcAft>
            </a:pPr>
            <a:r>
              <a:rPr lang="en-US" sz="2800" b="1" kern="1200" dirty="0">
                <a:solidFill>
                  <a:schemeClr val="bg1"/>
                </a:solidFill>
              </a:rPr>
              <a:t>Land</a:t>
            </a:r>
            <a:endParaRPr lang="en-US" sz="2000" b="1" kern="1200" dirty="0">
              <a:solidFill>
                <a:schemeClr val="bg1"/>
              </a:solidFill>
            </a:endParaRPr>
          </a:p>
        </p:txBody>
      </p:sp>
      <p:sp>
        <p:nvSpPr>
          <p:cNvPr id="6" name="Freeform 5"/>
          <p:cNvSpPr/>
          <p:nvPr/>
        </p:nvSpPr>
        <p:spPr>
          <a:xfrm>
            <a:off x="3774154" y="2102231"/>
            <a:ext cx="4643691" cy="4643691"/>
          </a:xfrm>
          <a:custGeom>
            <a:avLst/>
            <a:gdLst>
              <a:gd name="connsiteX0" fmla="*/ 0 w 4643691"/>
              <a:gd name="connsiteY0" fmla="*/ 2321846 h 4643691"/>
              <a:gd name="connsiteX1" fmla="*/ 2321846 w 4643691"/>
              <a:gd name="connsiteY1" fmla="*/ 0 h 4643691"/>
              <a:gd name="connsiteX2" fmla="*/ 4643692 w 4643691"/>
              <a:gd name="connsiteY2" fmla="*/ 2321846 h 4643691"/>
              <a:gd name="connsiteX3" fmla="*/ 2321846 w 4643691"/>
              <a:gd name="connsiteY3" fmla="*/ 4643692 h 4643691"/>
              <a:gd name="connsiteX4" fmla="*/ 0 w 4643691"/>
              <a:gd name="connsiteY4" fmla="*/ 2321846 h 46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3691" h="4643691">
                <a:moveTo>
                  <a:pt x="0" y="2321846"/>
                </a:moveTo>
                <a:cubicBezTo>
                  <a:pt x="0" y="1039526"/>
                  <a:pt x="1039526" y="0"/>
                  <a:pt x="2321846" y="0"/>
                </a:cubicBezTo>
                <a:cubicBezTo>
                  <a:pt x="3604166" y="0"/>
                  <a:pt x="4643692" y="1039526"/>
                  <a:pt x="4643692" y="2321846"/>
                </a:cubicBezTo>
                <a:cubicBezTo>
                  <a:pt x="4643692" y="3604166"/>
                  <a:pt x="3604166" y="4643692"/>
                  <a:pt x="2321846" y="4643692"/>
                </a:cubicBezTo>
                <a:cubicBezTo>
                  <a:pt x="1039526" y="4643692"/>
                  <a:pt x="0" y="3604166"/>
                  <a:pt x="0" y="2321846"/>
                </a:cubicBezTo>
                <a:close/>
              </a:path>
            </a:pathLst>
          </a:custGeom>
          <a:solidFill>
            <a:schemeClr val="accent3"/>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76754" tIns="476879" rIns="1276755" bIns="3838911" numCol="1" spcCol="1270" anchor="ctr" anchorCtr="0">
            <a:noAutofit/>
          </a:bodyPr>
          <a:lstStyle/>
          <a:p>
            <a:pPr lvl="0" algn="ctr" defTabSz="977900">
              <a:lnSpc>
                <a:spcPct val="90000"/>
              </a:lnSpc>
              <a:spcBef>
                <a:spcPct val="0"/>
              </a:spcBef>
              <a:spcAft>
                <a:spcPct val="35000"/>
              </a:spcAft>
            </a:pPr>
            <a:r>
              <a:rPr lang="en-US" sz="2800" b="1" kern="1200" dirty="0">
                <a:solidFill>
                  <a:schemeClr val="bg1"/>
                </a:solidFill>
              </a:rPr>
              <a:t>Institutions</a:t>
            </a:r>
            <a:endParaRPr lang="en-US" sz="2000" b="1" kern="1200" dirty="0">
              <a:solidFill>
                <a:schemeClr val="bg1"/>
              </a:solidFill>
            </a:endParaRPr>
          </a:p>
        </p:txBody>
      </p:sp>
      <p:sp>
        <p:nvSpPr>
          <p:cNvPr id="7" name="Freeform 6"/>
          <p:cNvSpPr/>
          <p:nvPr/>
        </p:nvSpPr>
        <p:spPr>
          <a:xfrm>
            <a:off x="4271692" y="3097308"/>
            <a:ext cx="3648614" cy="3648614"/>
          </a:xfrm>
          <a:custGeom>
            <a:avLst/>
            <a:gdLst>
              <a:gd name="connsiteX0" fmla="*/ 0 w 3648614"/>
              <a:gd name="connsiteY0" fmla="*/ 1824307 h 3648614"/>
              <a:gd name="connsiteX1" fmla="*/ 1824307 w 3648614"/>
              <a:gd name="connsiteY1" fmla="*/ 0 h 3648614"/>
              <a:gd name="connsiteX2" fmla="*/ 3648614 w 3648614"/>
              <a:gd name="connsiteY2" fmla="*/ 1824307 h 3648614"/>
              <a:gd name="connsiteX3" fmla="*/ 1824307 w 3648614"/>
              <a:gd name="connsiteY3" fmla="*/ 3648614 h 3648614"/>
              <a:gd name="connsiteX4" fmla="*/ 0 w 3648614"/>
              <a:gd name="connsiteY4" fmla="*/ 1824307 h 3648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614" h="3648614">
                <a:moveTo>
                  <a:pt x="0" y="1824307"/>
                </a:moveTo>
                <a:cubicBezTo>
                  <a:pt x="0" y="816770"/>
                  <a:pt x="816770" y="0"/>
                  <a:pt x="1824307" y="0"/>
                </a:cubicBezTo>
                <a:cubicBezTo>
                  <a:pt x="2831844" y="0"/>
                  <a:pt x="3648614" y="816770"/>
                  <a:pt x="3648614" y="1824307"/>
                </a:cubicBezTo>
                <a:cubicBezTo>
                  <a:pt x="3648614" y="2831844"/>
                  <a:pt x="2831844" y="3648614"/>
                  <a:pt x="1824307" y="3648614"/>
                </a:cubicBezTo>
                <a:cubicBezTo>
                  <a:pt x="816770" y="3648614"/>
                  <a:pt x="0" y="2831844"/>
                  <a:pt x="0" y="1824307"/>
                </a:cubicBezTo>
                <a:close/>
              </a:path>
            </a:pathLst>
          </a:custGeom>
          <a:solidFill>
            <a:schemeClr val="accent2"/>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95646" tIns="484839" rIns="995645" bIns="2819953" numCol="1" spcCol="1270" anchor="ctr" anchorCtr="0">
            <a:noAutofit/>
          </a:bodyPr>
          <a:lstStyle/>
          <a:p>
            <a:pPr lvl="0" algn="ctr" defTabSz="977900">
              <a:lnSpc>
                <a:spcPct val="90000"/>
              </a:lnSpc>
              <a:spcBef>
                <a:spcPct val="0"/>
              </a:spcBef>
              <a:spcAft>
                <a:spcPct val="35000"/>
              </a:spcAft>
            </a:pPr>
            <a:r>
              <a:rPr lang="en-US" sz="2500" b="1" kern="1200" dirty="0">
                <a:solidFill>
                  <a:schemeClr val="bg1"/>
                </a:solidFill>
              </a:rPr>
              <a:t>Associations</a:t>
            </a:r>
          </a:p>
        </p:txBody>
      </p:sp>
      <p:sp>
        <p:nvSpPr>
          <p:cNvPr id="8" name="Freeform 7"/>
          <p:cNvSpPr/>
          <p:nvPr/>
        </p:nvSpPr>
        <p:spPr>
          <a:xfrm>
            <a:off x="4769231" y="4092385"/>
            <a:ext cx="2653537" cy="2653537"/>
          </a:xfrm>
          <a:custGeom>
            <a:avLst/>
            <a:gdLst>
              <a:gd name="connsiteX0" fmla="*/ 0 w 2653537"/>
              <a:gd name="connsiteY0" fmla="*/ 1326769 h 2653537"/>
              <a:gd name="connsiteX1" fmla="*/ 1326769 w 2653537"/>
              <a:gd name="connsiteY1" fmla="*/ 0 h 2653537"/>
              <a:gd name="connsiteX2" fmla="*/ 2653538 w 2653537"/>
              <a:gd name="connsiteY2" fmla="*/ 1326769 h 2653537"/>
              <a:gd name="connsiteX3" fmla="*/ 1326769 w 2653537"/>
              <a:gd name="connsiteY3" fmla="*/ 2653538 h 2653537"/>
              <a:gd name="connsiteX4" fmla="*/ 0 w 2653537"/>
              <a:gd name="connsiteY4" fmla="*/ 1326769 h 2653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537" h="2653537">
                <a:moveTo>
                  <a:pt x="0" y="1326769"/>
                </a:moveTo>
                <a:cubicBezTo>
                  <a:pt x="0" y="594015"/>
                  <a:pt x="594015" y="0"/>
                  <a:pt x="1326769" y="0"/>
                </a:cubicBezTo>
                <a:cubicBezTo>
                  <a:pt x="2059523" y="0"/>
                  <a:pt x="2653538" y="594015"/>
                  <a:pt x="2653538" y="1326769"/>
                </a:cubicBezTo>
                <a:cubicBezTo>
                  <a:pt x="2653538" y="2059523"/>
                  <a:pt x="2059523" y="2653538"/>
                  <a:pt x="1326769" y="2653538"/>
                </a:cubicBezTo>
                <a:cubicBezTo>
                  <a:pt x="594015" y="2653538"/>
                  <a:pt x="0" y="2059523"/>
                  <a:pt x="0" y="1326769"/>
                </a:cubicBezTo>
                <a:close/>
              </a:path>
            </a:pathLst>
          </a:custGeom>
          <a:solidFill>
            <a:schemeClr val="accent1"/>
          </a:solid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545065" tIns="819848" rIns="545066" bIns="819849" numCol="1" spcCol="1270" anchor="ctr" anchorCtr="0">
            <a:noAutofit/>
          </a:bodyPr>
          <a:lstStyle/>
          <a:p>
            <a:pPr lvl="0" algn="ctr" defTabSz="977900">
              <a:lnSpc>
                <a:spcPct val="90000"/>
              </a:lnSpc>
              <a:spcBef>
                <a:spcPct val="0"/>
              </a:spcBef>
              <a:spcAft>
                <a:spcPct val="35000"/>
              </a:spcAft>
            </a:pPr>
            <a:r>
              <a:rPr lang="en-US" sz="2800" b="1" kern="1200" dirty="0">
                <a:solidFill>
                  <a:schemeClr val="bg1"/>
                </a:solidFill>
              </a:rPr>
              <a:t>People</a:t>
            </a:r>
            <a:endParaRPr lang="en-US" sz="2000" b="1" kern="1200" dirty="0">
              <a:solidFill>
                <a:schemeClr val="bg1"/>
              </a:solidFill>
            </a:endParaRPr>
          </a:p>
        </p:txBody>
      </p:sp>
    </p:spTree>
    <p:extLst>
      <p:ext uri="{BB962C8B-B14F-4D97-AF65-F5344CB8AC3E}">
        <p14:creationId xmlns:p14="http://schemas.microsoft.com/office/powerpoint/2010/main" val="45305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glass half full half emp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1047750"/>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99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INRC">
      <a:dk1>
        <a:sysClr val="windowText" lastClr="000000"/>
      </a:dk1>
      <a:lt1>
        <a:sysClr val="window" lastClr="FFFFFF"/>
      </a:lt1>
      <a:dk2>
        <a:srgbClr val="455F51"/>
      </a:dk2>
      <a:lt2>
        <a:srgbClr val="E2DFCC"/>
      </a:lt2>
      <a:accent1>
        <a:srgbClr val="52016A"/>
      </a:accent1>
      <a:accent2>
        <a:srgbClr val="119C89"/>
      </a:accent2>
      <a:accent3>
        <a:srgbClr val="99CB38"/>
      </a:accent3>
      <a:accent4>
        <a:srgbClr val="A4629F"/>
      </a:accent4>
      <a:accent5>
        <a:srgbClr val="4EB3CF"/>
      </a:accent5>
      <a:accent6>
        <a:srgbClr val="AEC4B8"/>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1580</Words>
  <Application>Microsoft Office PowerPoint</Application>
  <PresentationFormat>Widescreen</PresentationFormat>
  <Paragraphs>339</Paragraphs>
  <Slides>30</Slides>
  <Notes>30</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Calibri Light</vt:lpstr>
      <vt:lpstr>Times New Roman</vt:lpstr>
      <vt:lpstr>Office Theme</vt:lpstr>
      <vt:lpstr>Retrospect</vt:lpstr>
      <vt:lpstr>PowerPoint Presentation</vt:lpstr>
      <vt:lpstr>Neighborhood Organizing</vt:lpstr>
      <vt:lpstr> Tools from the Organizer’s Workbook </vt:lpstr>
      <vt:lpstr>PowerPoint Presentation</vt:lpstr>
      <vt:lpstr>AB</vt:lpstr>
      <vt:lpstr>PowerPoint Presentation</vt:lpstr>
      <vt:lpstr>CD</vt:lpstr>
      <vt:lpstr>PowerPoint Presentation</vt:lpstr>
      <vt:lpstr>PowerPoint Presentation</vt:lpstr>
      <vt:lpstr>6 Steps to Direct Action Organizing</vt:lpstr>
      <vt:lpstr>6 Steps to Direct Action Organizing</vt:lpstr>
      <vt:lpstr>6 Steps to Direct Action Organizing</vt:lpstr>
      <vt:lpstr>6 Steps to Direct Action Organizing</vt:lpstr>
      <vt:lpstr>6 Steps to Direct Action Organizing</vt:lpstr>
      <vt:lpstr>6 Steps to Direct Action Organizing</vt:lpstr>
      <vt:lpstr>   Work Plan</vt:lpstr>
      <vt:lpstr>PowerPoint Presentation</vt:lpstr>
      <vt:lpstr>Servant Leadership</vt:lpstr>
      <vt:lpstr>Stages of Group Development</vt:lpstr>
      <vt:lpstr>Appreciative Inquiry/Engagement</vt:lpstr>
      <vt:lpstr>Collaboration</vt:lpstr>
      <vt:lpstr>Collaboration</vt:lpstr>
      <vt:lpstr>Communication</vt:lpstr>
      <vt:lpstr>PowerPoint Presentation</vt:lpstr>
      <vt:lpstr>Meeting methodologies</vt:lpstr>
      <vt:lpstr>Measuring Results</vt:lpstr>
      <vt:lpstr>Results </vt:lpstr>
      <vt:lpstr>PowerPoint Presentation</vt:lpstr>
      <vt:lpstr>PowerPoint Presentation</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Maury Plambeck</dc:creator>
  <cp:lastModifiedBy>Carey W Craig</cp:lastModifiedBy>
  <cp:revision>55</cp:revision>
  <cp:lastPrinted>2017-02-28T12:39:11Z</cp:lastPrinted>
  <dcterms:created xsi:type="dcterms:W3CDTF">2017-02-14T18:36:45Z</dcterms:created>
  <dcterms:modified xsi:type="dcterms:W3CDTF">2019-01-25T14:33:42Z</dcterms:modified>
</cp:coreProperties>
</file>